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drawings/drawing2.xml" ContentType="application/vnd.openxmlformats-officedocument.drawingml.chartshapes+xml"/>
  <Override PartName="/ppt/charts/chart5.xml" ContentType="application/vnd.openxmlformats-officedocument.drawingml.chart+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5" r:id="rId2"/>
  </p:sldMasterIdLst>
  <p:notesMasterIdLst>
    <p:notesMasterId r:id="rId21"/>
  </p:notesMasterIdLst>
  <p:handoutMasterIdLst>
    <p:handoutMasterId r:id="rId22"/>
  </p:handoutMasterIdLst>
  <p:sldIdLst>
    <p:sldId id="256" r:id="rId3"/>
    <p:sldId id="272" r:id="rId4"/>
    <p:sldId id="273" r:id="rId5"/>
    <p:sldId id="278" r:id="rId6"/>
    <p:sldId id="257" r:id="rId7"/>
    <p:sldId id="277" r:id="rId8"/>
    <p:sldId id="258" r:id="rId9"/>
    <p:sldId id="260" r:id="rId10"/>
    <p:sldId id="265" r:id="rId11"/>
    <p:sldId id="266" r:id="rId12"/>
    <p:sldId id="268" r:id="rId13"/>
    <p:sldId id="275" r:id="rId14"/>
    <p:sldId id="276" r:id="rId15"/>
    <p:sldId id="264" r:id="rId16"/>
    <p:sldId id="267" r:id="rId17"/>
    <p:sldId id="274" r:id="rId18"/>
    <p:sldId id="270" r:id="rId19"/>
    <p:sldId id="271" r:id="rId20"/>
  </p:sldIdLst>
  <p:sldSz cx="9144000" cy="6858000" type="screen4x3"/>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9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21" autoAdjust="0"/>
    <p:restoredTop sz="94376" autoAdjust="0"/>
  </p:normalViewPr>
  <p:slideViewPr>
    <p:cSldViewPr>
      <p:cViewPr varScale="1">
        <p:scale>
          <a:sx n="78" d="100"/>
          <a:sy n="78" d="100"/>
        </p:scale>
        <p:origin x="90" y="6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Local Revenues</c:v>
                </c:pt>
              </c:strCache>
            </c:strRef>
          </c:tx>
          <c:spPr>
            <a:solidFill>
              <a:schemeClr val="accent1"/>
            </a:solidFill>
            <a:ln>
              <a:noFill/>
            </a:ln>
            <a:effectLst/>
          </c:spPr>
          <c:invertIfNegative val="0"/>
          <c:cat>
            <c:strRef>
              <c:f>Sheet1!$A$2:$A$6</c:f>
              <c:strCache>
                <c:ptCount val="5"/>
                <c:pt idx="0">
                  <c:v>14-15</c:v>
                </c:pt>
                <c:pt idx="1">
                  <c:v>15-16</c:v>
                </c:pt>
                <c:pt idx="2">
                  <c:v>16-17</c:v>
                </c:pt>
                <c:pt idx="3">
                  <c:v>17-18</c:v>
                </c:pt>
                <c:pt idx="4">
                  <c:v>18-19</c:v>
                </c:pt>
              </c:strCache>
            </c:strRef>
          </c:cat>
          <c:val>
            <c:numRef>
              <c:f>Sheet1!$B$2:$B$6</c:f>
              <c:numCache>
                <c:formatCode>_("$"* #,##0_);_("$"* \(#,##0\);_("$"* "-"??_);_(@_)</c:formatCode>
                <c:ptCount val="5"/>
                <c:pt idx="0">
                  <c:v>3963058</c:v>
                </c:pt>
                <c:pt idx="1">
                  <c:v>4383510</c:v>
                </c:pt>
                <c:pt idx="2">
                  <c:v>4471041</c:v>
                </c:pt>
                <c:pt idx="3">
                  <c:v>4762177</c:v>
                </c:pt>
                <c:pt idx="4">
                  <c:v>4137635</c:v>
                </c:pt>
              </c:numCache>
            </c:numRef>
          </c:val>
        </c:ser>
        <c:ser>
          <c:idx val="1"/>
          <c:order val="1"/>
          <c:tx>
            <c:strRef>
              <c:f>Sheet1!$C$1</c:f>
              <c:strCache>
                <c:ptCount val="1"/>
                <c:pt idx="0">
                  <c:v>Apportionment</c:v>
                </c:pt>
              </c:strCache>
            </c:strRef>
          </c:tx>
          <c:spPr>
            <a:solidFill>
              <a:schemeClr val="accent2"/>
            </a:solidFill>
            <a:ln>
              <a:noFill/>
            </a:ln>
            <a:effectLst/>
          </c:spPr>
          <c:invertIfNegative val="0"/>
          <c:cat>
            <c:strRef>
              <c:f>Sheet1!$A$2:$A$6</c:f>
              <c:strCache>
                <c:ptCount val="5"/>
                <c:pt idx="0">
                  <c:v>14-15</c:v>
                </c:pt>
                <c:pt idx="1">
                  <c:v>15-16</c:v>
                </c:pt>
                <c:pt idx="2">
                  <c:v>16-17</c:v>
                </c:pt>
                <c:pt idx="3">
                  <c:v>17-18</c:v>
                </c:pt>
                <c:pt idx="4">
                  <c:v>18-19</c:v>
                </c:pt>
              </c:strCache>
            </c:strRef>
          </c:cat>
          <c:val>
            <c:numRef>
              <c:f>Sheet1!$C$2:$C$6</c:f>
              <c:numCache>
                <c:formatCode>_("$"* #,##0_);_("$"* \(#,##0\);_("$"* "-"??_);_(@_)</c:formatCode>
                <c:ptCount val="5"/>
                <c:pt idx="0">
                  <c:v>13242399</c:v>
                </c:pt>
                <c:pt idx="1">
                  <c:v>14659853</c:v>
                </c:pt>
                <c:pt idx="2">
                  <c:v>15665473</c:v>
                </c:pt>
                <c:pt idx="3">
                  <c:v>17501618</c:v>
                </c:pt>
                <c:pt idx="4">
                  <c:v>21059568</c:v>
                </c:pt>
              </c:numCache>
            </c:numRef>
          </c:val>
        </c:ser>
        <c:ser>
          <c:idx val="2"/>
          <c:order val="2"/>
          <c:tx>
            <c:strRef>
              <c:f>Sheet1!$D$1</c:f>
              <c:strCache>
                <c:ptCount val="1"/>
                <c:pt idx="0">
                  <c:v>State Programs</c:v>
                </c:pt>
              </c:strCache>
            </c:strRef>
          </c:tx>
          <c:spPr>
            <a:solidFill>
              <a:schemeClr val="accent3"/>
            </a:solidFill>
            <a:ln>
              <a:noFill/>
            </a:ln>
            <a:effectLst/>
          </c:spPr>
          <c:invertIfNegative val="0"/>
          <c:cat>
            <c:strRef>
              <c:f>Sheet1!$A$2:$A$6</c:f>
              <c:strCache>
                <c:ptCount val="5"/>
                <c:pt idx="0">
                  <c:v>14-15</c:v>
                </c:pt>
                <c:pt idx="1">
                  <c:v>15-16</c:v>
                </c:pt>
                <c:pt idx="2">
                  <c:v>16-17</c:v>
                </c:pt>
                <c:pt idx="3">
                  <c:v>17-18</c:v>
                </c:pt>
                <c:pt idx="4">
                  <c:v>18-19</c:v>
                </c:pt>
              </c:strCache>
            </c:strRef>
          </c:cat>
          <c:val>
            <c:numRef>
              <c:f>Sheet1!$D$2:$D$6</c:f>
              <c:numCache>
                <c:formatCode>_("$"* #,##0_);_("$"* \(#,##0\);_("$"* "-"??_);_(@_)</c:formatCode>
                <c:ptCount val="5"/>
                <c:pt idx="0">
                  <c:v>5205687</c:v>
                </c:pt>
                <c:pt idx="1">
                  <c:v>6008004</c:v>
                </c:pt>
                <c:pt idx="2">
                  <c:v>4164587</c:v>
                </c:pt>
                <c:pt idx="3">
                  <c:v>7320820</c:v>
                </c:pt>
                <c:pt idx="4">
                  <c:v>8976824</c:v>
                </c:pt>
              </c:numCache>
            </c:numRef>
          </c:val>
        </c:ser>
        <c:ser>
          <c:idx val="3"/>
          <c:order val="3"/>
          <c:tx>
            <c:strRef>
              <c:f>Sheet1!$E$1</c:f>
              <c:strCache>
                <c:ptCount val="1"/>
                <c:pt idx="0">
                  <c:v>Federal Programs</c:v>
                </c:pt>
              </c:strCache>
            </c:strRef>
          </c:tx>
          <c:spPr>
            <a:solidFill>
              <a:schemeClr val="accent4"/>
            </a:solidFill>
            <a:ln>
              <a:noFill/>
            </a:ln>
            <a:effectLst/>
          </c:spPr>
          <c:invertIfNegative val="0"/>
          <c:cat>
            <c:strRef>
              <c:f>Sheet1!$A$2:$A$6</c:f>
              <c:strCache>
                <c:ptCount val="5"/>
                <c:pt idx="0">
                  <c:v>14-15</c:v>
                </c:pt>
                <c:pt idx="1">
                  <c:v>15-16</c:v>
                </c:pt>
                <c:pt idx="2">
                  <c:v>16-17</c:v>
                </c:pt>
                <c:pt idx="3">
                  <c:v>17-18</c:v>
                </c:pt>
                <c:pt idx="4">
                  <c:v>18-19</c:v>
                </c:pt>
              </c:strCache>
            </c:strRef>
          </c:cat>
          <c:val>
            <c:numRef>
              <c:f>Sheet1!$E$2:$E$6</c:f>
              <c:numCache>
                <c:formatCode>_("$"* #,##0_);_("$"* \(#,##0\);_("$"* "-"??_);_(@_)</c:formatCode>
                <c:ptCount val="5"/>
                <c:pt idx="0">
                  <c:v>2111808</c:v>
                </c:pt>
                <c:pt idx="1">
                  <c:v>1962388</c:v>
                </c:pt>
                <c:pt idx="2">
                  <c:v>2214213</c:v>
                </c:pt>
                <c:pt idx="3">
                  <c:v>2209690</c:v>
                </c:pt>
                <c:pt idx="4">
                  <c:v>2328555</c:v>
                </c:pt>
              </c:numCache>
            </c:numRef>
          </c:val>
        </c:ser>
        <c:ser>
          <c:idx val="4"/>
          <c:order val="4"/>
          <c:tx>
            <c:strRef>
              <c:f>Sheet1!$F$1</c:f>
              <c:strCache>
                <c:ptCount val="1"/>
                <c:pt idx="0">
                  <c:v>Other Revenues</c:v>
                </c:pt>
              </c:strCache>
            </c:strRef>
          </c:tx>
          <c:spPr>
            <a:solidFill>
              <a:schemeClr val="accent5"/>
            </a:solidFill>
            <a:ln>
              <a:noFill/>
            </a:ln>
            <a:effectLst/>
          </c:spPr>
          <c:invertIfNegative val="0"/>
          <c:cat>
            <c:strRef>
              <c:f>Sheet1!$A$2:$A$6</c:f>
              <c:strCache>
                <c:ptCount val="5"/>
                <c:pt idx="0">
                  <c:v>14-15</c:v>
                </c:pt>
                <c:pt idx="1">
                  <c:v>15-16</c:v>
                </c:pt>
                <c:pt idx="2">
                  <c:v>16-17</c:v>
                </c:pt>
                <c:pt idx="3">
                  <c:v>17-18</c:v>
                </c:pt>
                <c:pt idx="4">
                  <c:v>18-19</c:v>
                </c:pt>
              </c:strCache>
            </c:strRef>
          </c:cat>
          <c:val>
            <c:numRef>
              <c:f>Sheet1!$F$2:$F$6</c:f>
              <c:numCache>
                <c:formatCode>_("$"* #,##0_);_("$"* \(#,##0\);_("$"* "-"??_);_(@_)</c:formatCode>
                <c:ptCount val="5"/>
                <c:pt idx="0">
                  <c:v>751572</c:v>
                </c:pt>
                <c:pt idx="1">
                  <c:v>789666</c:v>
                </c:pt>
                <c:pt idx="2">
                  <c:v>2977530</c:v>
                </c:pt>
                <c:pt idx="3">
                  <c:v>928514</c:v>
                </c:pt>
                <c:pt idx="4">
                  <c:v>835367</c:v>
                </c:pt>
              </c:numCache>
            </c:numRef>
          </c:val>
        </c:ser>
        <c:dLbls>
          <c:showLegendKey val="0"/>
          <c:showVal val="0"/>
          <c:showCatName val="0"/>
          <c:showSerName val="0"/>
          <c:showPercent val="0"/>
          <c:showBubbleSize val="0"/>
        </c:dLbls>
        <c:gapWidth val="267"/>
        <c:overlap val="-43"/>
        <c:axId val="410352264"/>
        <c:axId val="410352656"/>
      </c:barChart>
      <c:catAx>
        <c:axId val="410352264"/>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en-US"/>
          </a:p>
        </c:txPr>
        <c:crossAx val="410352656"/>
        <c:crosses val="autoZero"/>
        <c:auto val="1"/>
        <c:lblAlgn val="ctr"/>
        <c:lblOffset val="100"/>
        <c:noMultiLvlLbl val="0"/>
      </c:catAx>
      <c:valAx>
        <c:axId val="410352656"/>
        <c:scaling>
          <c:orientation val="minMax"/>
        </c:scaling>
        <c:delete val="0"/>
        <c:axPos val="l"/>
        <c:majorGridlines>
          <c:spPr>
            <a:ln w="9525" cap="flat" cmpd="sng" algn="ctr">
              <a:solidFill>
                <a:schemeClr val="dk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410352264"/>
        <c:crosses val="autoZero"/>
        <c:crossBetween val="between"/>
      </c:valAx>
      <c:dTable>
        <c:showHorzBorder val="1"/>
        <c:showVertBorder val="1"/>
        <c:showOutline val="1"/>
        <c:showKeys val="1"/>
        <c:spPr>
          <a:noFill/>
          <a:ln w="9525" cap="flat" cmpd="sng" algn="ctr">
            <a:solidFill>
              <a:schemeClr val="dk1">
                <a:lumMod val="15000"/>
                <a:lumOff val="85000"/>
              </a:schemeClr>
            </a:solidFill>
            <a:round/>
          </a:ln>
          <a:effectLst/>
        </c:spPr>
        <c:txPr>
          <a:bodyPr rot="0" spcFirstLastPara="1" vertOverflow="ellipsis" vert="horz" wrap="square" anchor="ctr" anchorCtr="1"/>
          <a:lstStyle/>
          <a:p>
            <a:pPr rtl="0">
              <a:defRPr sz="1064" b="0" i="0" u="none" strike="noStrike" kern="1200" baseline="0">
                <a:solidFill>
                  <a:schemeClr val="dk1">
                    <a:lumMod val="65000"/>
                    <a:lumOff val="35000"/>
                  </a:schemeClr>
                </a:solidFill>
                <a:latin typeface="+mn-lt"/>
                <a:ea typeface="+mn-ea"/>
                <a:cs typeface="+mn-cs"/>
              </a:defRPr>
            </a:pPr>
            <a:endParaRPr lang="en-US"/>
          </a:p>
        </c:txPr>
      </c:dTable>
      <c:spPr>
        <a:pattFill prst="ltDnDiag">
          <a:fgClr>
            <a:schemeClr val="dk1">
              <a:lumMod val="15000"/>
              <a:lumOff val="85000"/>
            </a:schemeClr>
          </a:fgClr>
          <a:bgClr>
            <a:schemeClr val="lt1"/>
          </a:bgClr>
        </a:patt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smtClean="0"/>
              <a:t>GF Expend and % of Total</a:t>
            </a:r>
            <a:endParaRPr lang="en-US" dirty="0"/>
          </a:p>
        </c:rich>
      </c:tx>
      <c:layout>
        <c:manualLayout>
          <c:xMode val="edge"/>
          <c:yMode val="edge"/>
          <c:x val="0.28944697917433215"/>
          <c:y val="0"/>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3"/>
              </a:solidFill>
              <a:ln>
                <a:noFill/>
              </a:ln>
              <a:effectLst>
                <a:outerShdw blurRad="254000" sx="102000" sy="102000" algn="ctr" rotWithShape="0">
                  <a:prstClr val="black">
                    <a:alpha val="20000"/>
                  </a:prstClr>
                </a:outerShdw>
              </a:effectLst>
            </c:spPr>
          </c:dPt>
          <c:dPt>
            <c:idx val="2"/>
            <c:bubble3D val="0"/>
            <c:spPr>
              <a:solidFill>
                <a:schemeClr val="accent5"/>
              </a:solidFill>
              <a:ln>
                <a:noFill/>
              </a:ln>
              <a:effectLst>
                <a:outerShdw blurRad="254000" sx="102000" sy="102000" algn="ctr" rotWithShape="0">
                  <a:prstClr val="black">
                    <a:alpha val="20000"/>
                  </a:prstClr>
                </a:outerShdw>
              </a:effectLst>
            </c:spPr>
          </c:dPt>
          <c:dPt>
            <c:idx val="3"/>
            <c:bubble3D val="0"/>
            <c:spPr>
              <a:solidFill>
                <a:schemeClr val="accent1">
                  <a:lumMod val="60000"/>
                </a:schemeClr>
              </a:solidFill>
              <a:ln>
                <a:noFill/>
              </a:ln>
              <a:effectLst>
                <a:outerShdw blurRad="254000" sx="102000" sy="102000" algn="ctr" rotWithShape="0">
                  <a:prstClr val="black">
                    <a:alpha val="20000"/>
                  </a:prstClr>
                </a:outerShdw>
              </a:effectLst>
            </c:spPr>
          </c:dPt>
          <c:dPt>
            <c:idx val="4"/>
            <c:bubble3D val="0"/>
            <c:spPr>
              <a:solidFill>
                <a:schemeClr val="accent3">
                  <a:lumMod val="60000"/>
                </a:schemeClr>
              </a:solidFill>
              <a:ln>
                <a:noFill/>
              </a:ln>
              <a:effectLst>
                <a:outerShdw blurRad="254000" sx="102000" sy="102000" algn="ctr" rotWithShape="0">
                  <a:prstClr val="black">
                    <a:alpha val="20000"/>
                  </a:prstClr>
                </a:outerShdw>
              </a:effectLst>
            </c:spPr>
          </c:dPt>
          <c:dPt>
            <c:idx val="5"/>
            <c:bubble3D val="0"/>
            <c:spPr>
              <a:solidFill>
                <a:schemeClr val="accent5">
                  <a:lumMod val="60000"/>
                </a:schemeClr>
              </a:solidFill>
              <a:ln>
                <a:noFill/>
              </a:ln>
              <a:effectLst>
                <a:outerShdw blurRad="254000" sx="102000" sy="102000" algn="ctr" rotWithShape="0">
                  <a:prstClr val="black">
                    <a:alpha val="20000"/>
                  </a:prstClr>
                </a:outerShdw>
              </a:effectLst>
            </c:spPr>
          </c:dPt>
          <c:dPt>
            <c:idx val="6"/>
            <c:bubble3D val="0"/>
            <c:spPr>
              <a:solidFill>
                <a:schemeClr val="accent1">
                  <a:lumMod val="80000"/>
                  <a:lumOff val="20000"/>
                </a:schemeClr>
              </a:solidFill>
              <a:ln>
                <a:noFill/>
              </a:ln>
              <a:effectLst>
                <a:outerShdw blurRad="254000" sx="102000" sy="102000" algn="ctr" rotWithShape="0">
                  <a:prstClr val="black">
                    <a:alpha val="20000"/>
                  </a:prstClr>
                </a:outerShdw>
              </a:effectLst>
            </c:spPr>
          </c:dPt>
          <c:dPt>
            <c:idx val="7"/>
            <c:bubble3D val="0"/>
            <c:spPr>
              <a:solidFill>
                <a:schemeClr val="accent3">
                  <a:lumMod val="80000"/>
                  <a:lumOff val="20000"/>
                </a:schemeClr>
              </a:solidFill>
              <a:ln>
                <a:noFill/>
              </a:ln>
              <a:effectLst>
                <a:outerShdw blurRad="254000" sx="102000" sy="102000" algn="ctr" rotWithShape="0">
                  <a:prstClr val="black">
                    <a:alpha val="20000"/>
                  </a:prstClr>
                </a:outerShdw>
              </a:effectLst>
            </c:spPr>
          </c:dPt>
          <c:dLbls>
            <c:dLbl>
              <c:idx val="0"/>
              <c:layout>
                <c:manualLayout>
                  <c:x val="8.4112149532710276E-2"/>
                  <c:y val="9.3220338983050821E-2"/>
                </c:manualLayout>
              </c:layout>
              <c:tx>
                <c:rich>
                  <a:bodyPr rot="0" spcFirstLastPara="1" vertOverflow="clip" horzOverflow="clip"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fld id="{B091BF97-D4D2-4309-881D-4F74B4D54511}" type="CELLRANGE">
                      <a:rPr lang="en-US" baseline="0" dirty="0"/>
                      <a:pPr>
                        <a:defRPr/>
                      </a:pPr>
                      <a:t>[CELLRANGE]</a:t>
                    </a:fld>
                    <a:r>
                      <a:rPr lang="en-US" baseline="0" dirty="0"/>
                      <a:t>
</a:t>
                    </a:r>
                    <a:fld id="{9E212F77-E831-4495-8610-8088646938A7}" type="CATEGORYNAME">
                      <a:rPr lang="en-US" baseline="0" dirty="0"/>
                      <a:pPr>
                        <a:defRPr/>
                      </a:pPr>
                      <a:t>[CATEGORY NAME]</a:t>
                    </a:fld>
                    <a:r>
                      <a:rPr lang="en-US" baseline="0" dirty="0"/>
                      <a:t>
</a:t>
                    </a:r>
                    <a:fld id="{1818CF88-9898-4A50-B5C2-5B6B8FA91992}" type="PERCENTAGE">
                      <a:rPr lang="en-US" baseline="0" dirty="0"/>
                      <a:pPr>
                        <a:defRPr/>
                      </a:pPr>
                      <a:t>[PERCENTAGE]</a:t>
                    </a:fld>
                    <a:endParaRPr lang="en-US" baseline="0" dirty="0"/>
                  </a:p>
                </c:rich>
              </c:tx>
              <c:numFmt formatCode="0.00%" sourceLinked="0"/>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pattFill prst="pct75">
                      <a:fgClr>
                        <a:schemeClr val="dk1">
                          <a:lumMod val="75000"/>
                          <a:lumOff val="25000"/>
                        </a:schemeClr>
                      </a:fgClr>
                      <a:bgClr>
                        <a:schemeClr val="dk1">
                          <a:lumMod val="65000"/>
                          <a:lumOff val="35000"/>
                        </a:schemeClr>
                      </a:bgClr>
                    </a:pattFill>
                    <a:ln>
                      <a:noFill/>
                    </a:ln>
                  </c15:spPr>
                  <c15:layout/>
                  <c15:dlblFieldTable/>
                  <c15:showDataLabelsRange val="1"/>
                </c:ext>
              </c:extLst>
            </c:dLbl>
            <c:dLbl>
              <c:idx val="1"/>
              <c:layout/>
              <c:tx>
                <c:rich>
                  <a:bodyPr rot="0" spcFirstLastPara="1" vertOverflow="clip" horzOverflow="clip"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fld id="{8E595FAC-6214-454C-B2F5-90F2938E5483}" type="CELLRANGE">
                      <a:rPr lang="en-US"/>
                      <a:pPr>
                        <a:defRPr/>
                      </a:pPr>
                      <a:t>[CELLRANGE]</a:t>
                    </a:fld>
                    <a:r>
                      <a:rPr lang="en-US" baseline="0"/>
                      <a:t>
</a:t>
                    </a:r>
                    <a:fld id="{9177CA41-7441-4B34-AFC2-A5C56685E753}" type="CATEGORYNAME">
                      <a:rPr lang="en-US" baseline="0"/>
                      <a:pPr>
                        <a:defRPr/>
                      </a:pPr>
                      <a:t>[CATEGORY NAME]</a:t>
                    </a:fld>
                    <a:r>
                      <a:rPr lang="en-US" baseline="0"/>
                      <a:t>
</a:t>
                    </a:r>
                    <a:fld id="{ACEB8B68-D41C-4530-BD9E-8629AF7907EC}" type="PERCENTAGE">
                      <a:rPr lang="en-US" baseline="0"/>
                      <a:pPr>
                        <a:defRPr/>
                      </a:pPr>
                      <a:t>[PERCENTAGE]</a:t>
                    </a:fld>
                    <a:endParaRPr lang="en-US" baseline="0"/>
                  </a:p>
                </c:rich>
              </c:tx>
              <c:numFmt formatCode="0.00%" sourceLinked="0"/>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pattFill prst="pct75">
                      <a:fgClr>
                        <a:schemeClr val="dk1">
                          <a:lumMod val="75000"/>
                          <a:lumOff val="25000"/>
                        </a:schemeClr>
                      </a:fgClr>
                      <a:bgClr>
                        <a:schemeClr val="dk1">
                          <a:lumMod val="65000"/>
                          <a:lumOff val="35000"/>
                        </a:schemeClr>
                      </a:bgClr>
                    </a:pattFill>
                    <a:ln>
                      <a:noFill/>
                    </a:ln>
                  </c15:spPr>
                  <c15:layout/>
                  <c15:dlblFieldTable/>
                  <c15:xForSave val="1"/>
                  <c15:showDataLabelsRange val="1"/>
                </c:ext>
              </c:extLst>
            </c:dLbl>
            <c:dLbl>
              <c:idx val="2"/>
              <c:layout>
                <c:manualLayout>
                  <c:x val="-4.6728971962616897E-3"/>
                  <c:y val="5.3672316384180789E-2"/>
                </c:manualLayout>
              </c:layout>
              <c:tx>
                <c:rich>
                  <a:bodyPr rot="0" spcFirstLastPara="1" vertOverflow="clip" horzOverflow="clip"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fld id="{151E0A37-975C-4B99-A782-6E6F51E5F9E9}" type="CELLRANGE">
                      <a:rPr lang="en-US" baseline="0"/>
                      <a:pPr>
                        <a:defRPr/>
                      </a:pPr>
                      <a:t>[CELLRANGE]</a:t>
                    </a:fld>
                    <a:r>
                      <a:rPr lang="en-US" baseline="0"/>
                      <a:t>
</a:t>
                    </a:r>
                    <a:fld id="{C7004C8D-0906-4D7E-9819-D59D4480AB09}" type="CATEGORYNAME">
                      <a:rPr lang="en-US" baseline="0"/>
                      <a:pPr>
                        <a:defRPr/>
                      </a:pPr>
                      <a:t>[CATEGORY NAME]</a:t>
                    </a:fld>
                    <a:r>
                      <a:rPr lang="en-US" baseline="0"/>
                      <a:t>
</a:t>
                    </a:r>
                    <a:fld id="{207227CB-2FA3-4998-84D8-58065405E5C2}" type="PERCENTAGE">
                      <a:rPr lang="en-US" baseline="0"/>
                      <a:pPr>
                        <a:defRPr/>
                      </a:pPr>
                      <a:t>[PERCENTAGE]</a:t>
                    </a:fld>
                    <a:endParaRPr lang="en-US" baseline="0"/>
                  </a:p>
                </c:rich>
              </c:tx>
              <c:numFmt formatCode="0.00%" sourceLinked="0"/>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pattFill prst="pct75">
                      <a:fgClr>
                        <a:schemeClr val="dk1">
                          <a:lumMod val="75000"/>
                          <a:lumOff val="25000"/>
                        </a:schemeClr>
                      </a:fgClr>
                      <a:bgClr>
                        <a:schemeClr val="dk1">
                          <a:lumMod val="65000"/>
                          <a:lumOff val="35000"/>
                        </a:schemeClr>
                      </a:bgClr>
                    </a:pattFill>
                    <a:ln>
                      <a:noFill/>
                    </a:ln>
                  </c15:spPr>
                  <c15:layout/>
                  <c15:dlblFieldTable/>
                  <c15:showDataLabelsRange val="1"/>
                </c:ext>
              </c:extLst>
            </c:dLbl>
            <c:dLbl>
              <c:idx val="3"/>
              <c:layout>
                <c:manualLayout>
                  <c:x val="-2.336448598130841E-2"/>
                  <c:y val="5.6497175141242938E-2"/>
                </c:manualLayout>
              </c:layout>
              <c:tx>
                <c:rich>
                  <a:bodyPr rot="0" spcFirstLastPara="1" vertOverflow="clip" horzOverflow="clip"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fld id="{8456C1BB-9E64-4F3E-B191-BFEB4D36347C}" type="CELLRANGE">
                      <a:rPr lang="en-US" baseline="0"/>
                      <a:pPr>
                        <a:defRPr/>
                      </a:pPr>
                      <a:t>[CELLRANGE]</a:t>
                    </a:fld>
                    <a:r>
                      <a:rPr lang="en-US" baseline="0"/>
                      <a:t>
</a:t>
                    </a:r>
                    <a:fld id="{D5DF728C-52CE-42A2-A4CE-0A4CD45E667C}" type="CATEGORYNAME">
                      <a:rPr lang="en-US" baseline="0"/>
                      <a:pPr>
                        <a:defRPr/>
                      </a:pPr>
                      <a:t>[CATEGORY NAME]</a:t>
                    </a:fld>
                    <a:r>
                      <a:rPr lang="en-US" baseline="0"/>
                      <a:t>
</a:t>
                    </a:r>
                    <a:fld id="{67CB29A2-42A9-4FC4-AA22-9B94928196AD}" type="PERCENTAGE">
                      <a:rPr lang="en-US" baseline="0"/>
                      <a:pPr>
                        <a:defRPr/>
                      </a:pPr>
                      <a:t>[PERCENTAGE]</a:t>
                    </a:fld>
                    <a:endParaRPr lang="en-US" baseline="0"/>
                  </a:p>
                </c:rich>
              </c:tx>
              <c:numFmt formatCode="0.00%" sourceLinked="0"/>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pattFill prst="pct75">
                      <a:fgClr>
                        <a:schemeClr val="dk1">
                          <a:lumMod val="75000"/>
                          <a:lumOff val="25000"/>
                        </a:schemeClr>
                      </a:fgClr>
                      <a:bgClr>
                        <a:schemeClr val="dk1">
                          <a:lumMod val="65000"/>
                          <a:lumOff val="35000"/>
                        </a:schemeClr>
                      </a:bgClr>
                    </a:pattFill>
                    <a:ln>
                      <a:noFill/>
                    </a:ln>
                  </c15:spPr>
                  <c15:layout/>
                  <c15:dlblFieldTable/>
                  <c15:showDataLabelsRange val="1"/>
                </c:ext>
              </c:extLst>
            </c:dLbl>
            <c:dLbl>
              <c:idx val="4"/>
              <c:layout>
                <c:manualLayout>
                  <c:x val="-1.4018691588785076E-2"/>
                  <c:y val="3.1073446327683617E-2"/>
                </c:manualLayout>
              </c:layout>
              <c:tx>
                <c:rich>
                  <a:bodyPr rot="0" spcFirstLastPara="1" vertOverflow="clip" horzOverflow="clip"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fld id="{DADF3DBA-8CDC-4686-83FD-44F9D6B5D03A}" type="CELLRANGE">
                      <a:rPr lang="en-US" baseline="0"/>
                      <a:pPr>
                        <a:defRPr/>
                      </a:pPr>
                      <a:t>[CELLRANGE]</a:t>
                    </a:fld>
                    <a:r>
                      <a:rPr lang="en-US" baseline="0"/>
                      <a:t>
</a:t>
                    </a:r>
                    <a:fld id="{66DBB18A-2910-4437-8C7C-3D32486F92FA}" type="CATEGORYNAME">
                      <a:rPr lang="en-US" baseline="0"/>
                      <a:pPr>
                        <a:defRPr/>
                      </a:pPr>
                      <a:t>[CATEGORY NAME]</a:t>
                    </a:fld>
                    <a:r>
                      <a:rPr lang="en-US" baseline="0"/>
                      <a:t>
</a:t>
                    </a:r>
                    <a:fld id="{F134E779-9CF0-448B-B7F4-184BF47B604E}" type="PERCENTAGE">
                      <a:rPr lang="en-US" baseline="0"/>
                      <a:pPr>
                        <a:defRPr/>
                      </a:pPr>
                      <a:t>[PERCENTAGE]</a:t>
                    </a:fld>
                    <a:endParaRPr lang="en-US" baseline="0"/>
                  </a:p>
                </c:rich>
              </c:tx>
              <c:numFmt formatCode="0.00%" sourceLinked="0"/>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pattFill prst="pct75">
                      <a:fgClr>
                        <a:schemeClr val="dk1">
                          <a:lumMod val="75000"/>
                          <a:lumOff val="25000"/>
                        </a:schemeClr>
                      </a:fgClr>
                      <a:bgClr>
                        <a:schemeClr val="dk1">
                          <a:lumMod val="65000"/>
                          <a:lumOff val="35000"/>
                        </a:schemeClr>
                      </a:bgClr>
                    </a:pattFill>
                    <a:ln>
                      <a:noFill/>
                    </a:ln>
                  </c15:spPr>
                  <c15:layout/>
                  <c15:dlblFieldTable/>
                  <c15:showDataLabelsRange val="1"/>
                </c:ext>
              </c:extLst>
            </c:dLbl>
            <c:dLbl>
              <c:idx val="5"/>
              <c:layout/>
              <c:tx>
                <c:rich>
                  <a:bodyPr/>
                  <a:lstStyle/>
                  <a:p>
                    <a:fld id="{31F39E30-3516-4C5A-A81D-DF5909AE8483}" type="CATEGORYNAME">
                      <a:rPr lang="en-US"/>
                      <a:pPr/>
                      <a:t>[CATEGORY NAME]</a:t>
                    </a:fld>
                    <a:r>
                      <a:rPr lang="en-US" baseline="0"/>
                      <a:t>
</a:t>
                    </a:r>
                    <a:fld id="{536125A6-E3E4-4748-A380-03B7B5FF15B4}" type="PERCENTAGE">
                      <a:rPr lang="en-US" baseline="0"/>
                      <a:pPr/>
                      <a:t>[PERCENTAGE]</a:t>
                    </a:fld>
                    <a:endParaRPr lang="en-US" baseline="0"/>
                  </a:p>
                </c:rich>
              </c:tx>
              <c:dLblPos val="outEnd"/>
              <c:showLegendKey val="0"/>
              <c:showVal val="0"/>
              <c:showCatName val="1"/>
              <c:showSerName val="0"/>
              <c:showPercent val="1"/>
              <c:showBubbleSize val="0"/>
              <c:extLst>
                <c:ext xmlns:c15="http://schemas.microsoft.com/office/drawing/2012/chart" uri="{CE6537A1-D6FC-4f65-9D91-7224C49458BB}">
                  <c15:layout/>
                  <c15:dlblFieldTable/>
                  <c15:xForSave val="1"/>
                  <c15:showDataLabelsRange val="1"/>
                </c:ext>
              </c:extLst>
            </c:dLbl>
            <c:dLbl>
              <c:idx val="6"/>
              <c:layout/>
              <c:tx>
                <c:rich>
                  <a:bodyPr rot="0" spcFirstLastPara="1" vertOverflow="clip" horzOverflow="clip"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fld id="{DBCAAAD9-39B5-4E7C-B1C9-29038760A893}" type="CATEGORYNAME">
                      <a:rPr lang="en-US"/>
                      <a:pPr>
                        <a:defRPr/>
                      </a:pPr>
                      <a:t>[CATEGORY NAME]</a:t>
                    </a:fld>
                    <a:r>
                      <a:rPr lang="en-US" baseline="0"/>
                      <a:t>
</a:t>
                    </a:r>
                    <a:fld id="{4541C98C-9B9F-4EB0-8FF2-F6F51085BC3D}" type="PERCENTAGE">
                      <a:rPr lang="en-US" baseline="0"/>
                      <a:pPr>
                        <a:defRPr/>
                      </a:pPr>
                      <a:t>[PERCENTAGE]</a:t>
                    </a:fld>
                    <a:endParaRPr lang="en-US" baseline="0"/>
                  </a:p>
                </c:rich>
              </c:tx>
              <c:numFmt formatCode="0.00%" sourceLinked="0"/>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pattFill prst="pct75">
                      <a:fgClr>
                        <a:schemeClr val="dk1">
                          <a:lumMod val="75000"/>
                          <a:lumOff val="25000"/>
                        </a:schemeClr>
                      </a:fgClr>
                      <a:bgClr>
                        <a:schemeClr val="dk1">
                          <a:lumMod val="65000"/>
                          <a:lumOff val="35000"/>
                        </a:schemeClr>
                      </a:bgClr>
                    </a:pattFill>
                    <a:ln>
                      <a:noFill/>
                    </a:ln>
                  </c15:spPr>
                  <c15:layout/>
                  <c15:dlblFieldTable/>
                  <c15:xForSave val="1"/>
                  <c15:showDataLabelsRange val="1"/>
                </c:ext>
              </c:extLst>
            </c:dLbl>
            <c:dLbl>
              <c:idx val="7"/>
              <c:layout>
                <c:manualLayout>
                  <c:x val="0.16043613707165114"/>
                  <c:y val="2.5423728813559324E-2"/>
                </c:manualLayout>
              </c:layout>
              <c:tx>
                <c:rich>
                  <a:bodyPr rot="0" spcFirstLastPara="1" vertOverflow="clip" horzOverflow="clip"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fld id="{362AD490-46CD-4042-A67B-7BC53DCAE08E}" type="CATEGORYNAME">
                      <a:rPr lang="en-US"/>
                      <a:pPr>
                        <a:defRPr/>
                      </a:pPr>
                      <a:t>[CATEGORY NAME]</a:t>
                    </a:fld>
                    <a:r>
                      <a:rPr lang="en-US" baseline="0"/>
                      <a:t>
</a:t>
                    </a:r>
                    <a:fld id="{30239F45-FD1B-4C59-8DF9-DBC733C16D8B}" type="PERCENTAGE">
                      <a:rPr lang="en-US" baseline="0"/>
                      <a:pPr>
                        <a:defRPr/>
                      </a:pPr>
                      <a:t>[PERCENTAGE]</a:t>
                    </a:fld>
                    <a:endParaRPr lang="en-US" baseline="0"/>
                  </a:p>
                </c:rich>
              </c:tx>
              <c:numFmt formatCode="0.00%" sourceLinked="0"/>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pattFill prst="pct75">
                      <a:fgClr>
                        <a:schemeClr val="dk1">
                          <a:lumMod val="75000"/>
                          <a:lumOff val="25000"/>
                        </a:schemeClr>
                      </a:fgClr>
                      <a:bgClr>
                        <a:schemeClr val="dk1">
                          <a:lumMod val="65000"/>
                          <a:lumOff val="35000"/>
                        </a:schemeClr>
                      </a:bgClr>
                    </a:pattFill>
                    <a:ln>
                      <a:noFill/>
                    </a:ln>
                  </c15:spPr>
                  <c15:layout/>
                  <c15:dlblFieldTable/>
                  <c15:showDataLabelsRange val="1"/>
                </c:ext>
              </c:extLst>
            </c:dLbl>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clip" horzOverflow="clip"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pattFill prst="pct75">
                    <a:fgClr>
                      <a:schemeClr val="dk1">
                        <a:lumMod val="75000"/>
                        <a:lumOff val="25000"/>
                      </a:schemeClr>
                    </a:fgClr>
                    <a:bgClr>
                      <a:schemeClr val="dk1">
                        <a:lumMod val="65000"/>
                        <a:lumOff val="35000"/>
                      </a:schemeClr>
                    </a:bgClr>
                  </a:pattFill>
                  <a:ln>
                    <a:noFill/>
                  </a:ln>
                </c15:spPr>
                <c15:layout/>
                <c15:showDataLabelsRange val="1"/>
              </c:ext>
            </c:extLst>
          </c:dLbls>
          <c:cat>
            <c:strRef>
              <c:f>Sheet1!$A$1:$H$1</c:f>
              <c:strCache>
                <c:ptCount val="8"/>
                <c:pt idx="0">
                  <c:v>Certificated Salaries</c:v>
                </c:pt>
                <c:pt idx="1">
                  <c:v>Classified Salaries</c:v>
                </c:pt>
                <c:pt idx="2">
                  <c:v>Benefits</c:v>
                </c:pt>
                <c:pt idx="3">
                  <c:v>Supplies</c:v>
                </c:pt>
                <c:pt idx="4">
                  <c:v>Services</c:v>
                </c:pt>
                <c:pt idx="5">
                  <c:v>Travel</c:v>
                </c:pt>
                <c:pt idx="6">
                  <c:v>Capital</c:v>
                </c:pt>
                <c:pt idx="7">
                  <c:v>Transfer</c:v>
                </c:pt>
              </c:strCache>
            </c:strRef>
          </c:cat>
          <c:val>
            <c:numRef>
              <c:f>Sheet1!$A$2:$H$2</c:f>
              <c:numCache>
                <c:formatCode>_("$"* #,##0_);_("$"* \(#,##0\);_("$"* "-"??_);_(@_)</c:formatCode>
                <c:ptCount val="8"/>
                <c:pt idx="0">
                  <c:v>12345573</c:v>
                </c:pt>
                <c:pt idx="1">
                  <c:v>8672328</c:v>
                </c:pt>
                <c:pt idx="2">
                  <c:v>9694883</c:v>
                </c:pt>
                <c:pt idx="3">
                  <c:v>1951776</c:v>
                </c:pt>
                <c:pt idx="4">
                  <c:v>4647766</c:v>
                </c:pt>
                <c:pt idx="5">
                  <c:v>70250</c:v>
                </c:pt>
                <c:pt idx="6">
                  <c:v>25000</c:v>
                </c:pt>
                <c:pt idx="7">
                  <c:v>185375</c:v>
                </c:pt>
              </c:numCache>
            </c:numRef>
          </c:val>
          <c:extLst>
            <c:ext xmlns:c15="http://schemas.microsoft.com/office/drawing/2012/chart" uri="{02D57815-91ED-43cb-92C2-25804820EDAC}">
              <c15:datalabelsRange>
                <c15:f>Sheet1!$A$2:$E$2</c15:f>
                <c15:dlblRangeCache>
                  <c:ptCount val="5"/>
                  <c:pt idx="0">
                    <c:v> $12,345,573 </c:v>
                  </c:pt>
                  <c:pt idx="1">
                    <c:v> $8,672,328 </c:v>
                  </c:pt>
                  <c:pt idx="2">
                    <c:v> $9,694,883 </c:v>
                  </c:pt>
                  <c:pt idx="3">
                    <c:v> $1,951,776 </c:v>
                  </c:pt>
                  <c:pt idx="4">
                    <c:v> $4,647,766 </c:v>
                  </c:pt>
                </c15:dlblRangeCache>
              </c15:datalabelsRange>
            </c:ext>
          </c:extLst>
        </c:ser>
        <c:ser>
          <c:idx val="1"/>
          <c:order val="1"/>
          <c:dPt>
            <c:idx val="0"/>
            <c:bubble3D val="0"/>
            <c:spPr>
              <a:solidFill>
                <a:schemeClr val="accent1"/>
              </a:solidFill>
              <a:ln>
                <a:noFill/>
              </a:ln>
              <a:effectLst>
                <a:outerShdw blurRad="254000" sx="102000" sy="102000" algn="ctr" rotWithShape="0">
                  <a:prstClr val="black">
                    <a:alpha val="20000"/>
                  </a:prstClr>
                </a:outerShdw>
              </a:effectLst>
            </c:spPr>
          </c:dPt>
          <c:dPt>
            <c:idx val="1"/>
            <c:bubble3D val="0"/>
            <c:spPr>
              <a:solidFill>
                <a:schemeClr val="accent3"/>
              </a:solidFill>
              <a:ln>
                <a:noFill/>
              </a:ln>
              <a:effectLst>
                <a:outerShdw blurRad="254000" sx="102000" sy="102000" algn="ctr" rotWithShape="0">
                  <a:prstClr val="black">
                    <a:alpha val="20000"/>
                  </a:prstClr>
                </a:outerShdw>
              </a:effectLst>
            </c:spPr>
          </c:dPt>
          <c:dPt>
            <c:idx val="2"/>
            <c:bubble3D val="0"/>
            <c:spPr>
              <a:solidFill>
                <a:schemeClr val="accent5"/>
              </a:solidFill>
              <a:ln>
                <a:noFill/>
              </a:ln>
              <a:effectLst>
                <a:outerShdw blurRad="254000" sx="102000" sy="102000" algn="ctr" rotWithShape="0">
                  <a:prstClr val="black">
                    <a:alpha val="20000"/>
                  </a:prstClr>
                </a:outerShdw>
              </a:effectLst>
            </c:spPr>
          </c:dPt>
          <c:dPt>
            <c:idx val="3"/>
            <c:bubble3D val="0"/>
            <c:spPr>
              <a:solidFill>
                <a:schemeClr val="accent1">
                  <a:lumMod val="60000"/>
                </a:schemeClr>
              </a:solidFill>
              <a:ln>
                <a:noFill/>
              </a:ln>
              <a:effectLst>
                <a:outerShdw blurRad="254000" sx="102000" sy="102000" algn="ctr" rotWithShape="0">
                  <a:prstClr val="black">
                    <a:alpha val="20000"/>
                  </a:prstClr>
                </a:outerShdw>
              </a:effectLst>
            </c:spPr>
          </c:dPt>
          <c:dPt>
            <c:idx val="4"/>
            <c:bubble3D val="0"/>
            <c:spPr>
              <a:solidFill>
                <a:schemeClr val="accent3">
                  <a:lumMod val="60000"/>
                </a:schemeClr>
              </a:solidFill>
              <a:ln>
                <a:noFill/>
              </a:ln>
              <a:effectLst>
                <a:outerShdw blurRad="254000" sx="102000" sy="102000" algn="ctr" rotWithShape="0">
                  <a:prstClr val="black">
                    <a:alpha val="20000"/>
                  </a:prstClr>
                </a:outerShdw>
              </a:effectLst>
            </c:spPr>
          </c:dPt>
          <c:dPt>
            <c:idx val="5"/>
            <c:bubble3D val="0"/>
            <c:spPr>
              <a:solidFill>
                <a:schemeClr val="accent5">
                  <a:lumMod val="60000"/>
                </a:schemeClr>
              </a:solidFill>
              <a:ln>
                <a:noFill/>
              </a:ln>
              <a:effectLst>
                <a:outerShdw blurRad="254000" sx="102000" sy="102000" algn="ctr" rotWithShape="0">
                  <a:prstClr val="black">
                    <a:alpha val="20000"/>
                  </a:prstClr>
                </a:outerShdw>
              </a:effectLst>
            </c:spPr>
          </c:dPt>
          <c:dPt>
            <c:idx val="6"/>
            <c:bubble3D val="0"/>
            <c:spPr>
              <a:solidFill>
                <a:schemeClr val="accent1">
                  <a:lumMod val="80000"/>
                  <a:lumOff val="20000"/>
                </a:schemeClr>
              </a:solidFill>
              <a:ln>
                <a:noFill/>
              </a:ln>
              <a:effectLst>
                <a:outerShdw blurRad="254000" sx="102000" sy="102000" algn="ctr" rotWithShape="0">
                  <a:prstClr val="black">
                    <a:alpha val="20000"/>
                  </a:prstClr>
                </a:outerShdw>
              </a:effectLst>
            </c:spPr>
          </c:dPt>
          <c:dPt>
            <c:idx val="7"/>
            <c:bubble3D val="0"/>
            <c:spPr>
              <a:solidFill>
                <a:schemeClr val="accent3">
                  <a:lumMod val="80000"/>
                  <a:lumOff val="20000"/>
                </a:schemeClr>
              </a:solidFill>
              <a:ln>
                <a:noFill/>
              </a:ln>
              <a:effectLst>
                <a:outerShdw blurRad="254000" sx="102000" sy="102000" algn="ctr" rotWithShape="0">
                  <a:prstClr val="black">
                    <a:alpha val="20000"/>
                  </a:prstClr>
                </a:outerShdw>
              </a:effectLst>
            </c:spPr>
          </c:dPt>
          <c:dLbls>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Sheet1!$A$1:$H$1</c:f>
              <c:strCache>
                <c:ptCount val="8"/>
                <c:pt idx="0">
                  <c:v>Certificated Salaries</c:v>
                </c:pt>
                <c:pt idx="1">
                  <c:v>Classified Salaries</c:v>
                </c:pt>
                <c:pt idx="2">
                  <c:v>Benefits</c:v>
                </c:pt>
                <c:pt idx="3">
                  <c:v>Supplies</c:v>
                </c:pt>
                <c:pt idx="4">
                  <c:v>Services</c:v>
                </c:pt>
                <c:pt idx="5">
                  <c:v>Travel</c:v>
                </c:pt>
                <c:pt idx="6">
                  <c:v>Capital</c:v>
                </c:pt>
                <c:pt idx="7">
                  <c:v>Transfer</c:v>
                </c:pt>
              </c:strCache>
            </c:strRef>
          </c:cat>
          <c:val>
            <c:numRef>
              <c:f>Sheet1!$A$3:$H$3</c:f>
              <c:numCache>
                <c:formatCode>0.00%</c:formatCode>
                <c:ptCount val="8"/>
                <c:pt idx="0">
                  <c:v>0.32840127395159802</c:v>
                </c:pt>
                <c:pt idx="1">
                  <c:v>0.23069026956676</c:v>
                </c:pt>
                <c:pt idx="2">
                  <c:v>0.25789098067879801</c:v>
                </c:pt>
                <c:pt idx="3">
                  <c:v>5.1918669539935826E-2</c:v>
                </c:pt>
                <c:pt idx="4">
                  <c:v>0.12363397595469428</c:v>
                </c:pt>
                <c:pt idx="5">
                  <c:v>1.8687013956419649E-3</c:v>
                </c:pt>
                <c:pt idx="6">
                  <c:v>6.6501829026404443E-4</c:v>
                </c:pt>
                <c:pt idx="7">
                  <c:v>4.9311106223078899E-3</c:v>
                </c:pt>
              </c:numCache>
            </c:numRef>
          </c:val>
          <c:extLst/>
        </c:ser>
        <c:dLbls>
          <c:showLegendKey val="0"/>
          <c:showVal val="0"/>
          <c:showCatName val="0"/>
          <c:showSerName val="0"/>
          <c:showPercent val="1"/>
          <c:showBubbleSize val="0"/>
          <c:showLeaderLines val="0"/>
        </c:dLbls>
        <c:firstSliceAng val="0"/>
      </c:pieChart>
      <c:spPr>
        <a:noFill/>
        <a:ln>
          <a:noFill/>
        </a:ln>
        <a:effectLst/>
      </c:spPr>
    </c:plotArea>
    <c:legend>
      <c:legendPos val="r"/>
      <c:layout>
        <c:manualLayout>
          <c:xMode val="edge"/>
          <c:yMode val="edge"/>
          <c:x val="0.72868055044521296"/>
          <c:y val="0.52603363138929671"/>
          <c:w val="0.26197365516226362"/>
          <c:h val="0.25289047555496241"/>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Certificated Salaries</c:v>
                </c:pt>
              </c:strCache>
            </c:strRef>
          </c:tx>
          <c:spPr>
            <a:solidFill>
              <a:schemeClr val="accent1"/>
            </a:solidFill>
            <a:ln>
              <a:noFill/>
            </a:ln>
            <a:effectLst/>
          </c:spPr>
          <c:invertIfNegative val="0"/>
          <c:cat>
            <c:strRef>
              <c:f>Sheet1!$A$2:$A$6</c:f>
              <c:strCache>
                <c:ptCount val="5"/>
                <c:pt idx="0">
                  <c:v>14-15</c:v>
                </c:pt>
                <c:pt idx="1">
                  <c:v>15-16</c:v>
                </c:pt>
                <c:pt idx="2">
                  <c:v>16-17</c:v>
                </c:pt>
                <c:pt idx="3">
                  <c:v>17-18</c:v>
                </c:pt>
                <c:pt idx="4">
                  <c:v>18-19</c:v>
                </c:pt>
              </c:strCache>
            </c:strRef>
          </c:cat>
          <c:val>
            <c:numRef>
              <c:f>Sheet1!$B$2:$B$6</c:f>
              <c:numCache>
                <c:formatCode>_("$"* #,##0_);_("$"* \(#,##0\);_("$"* "-"??_);_(@_)</c:formatCode>
                <c:ptCount val="5"/>
                <c:pt idx="0">
                  <c:v>9176444</c:v>
                </c:pt>
                <c:pt idx="1">
                  <c:v>9535230</c:v>
                </c:pt>
                <c:pt idx="2">
                  <c:v>10354599</c:v>
                </c:pt>
                <c:pt idx="3">
                  <c:v>10800038</c:v>
                </c:pt>
                <c:pt idx="4">
                  <c:v>12345573</c:v>
                </c:pt>
              </c:numCache>
            </c:numRef>
          </c:val>
        </c:ser>
        <c:ser>
          <c:idx val="1"/>
          <c:order val="1"/>
          <c:tx>
            <c:strRef>
              <c:f>Sheet1!$C$1</c:f>
              <c:strCache>
                <c:ptCount val="1"/>
                <c:pt idx="0">
                  <c:v>Classified Salaries</c:v>
                </c:pt>
              </c:strCache>
            </c:strRef>
          </c:tx>
          <c:spPr>
            <a:solidFill>
              <a:schemeClr val="accent2"/>
            </a:solidFill>
            <a:ln>
              <a:noFill/>
            </a:ln>
            <a:effectLst/>
          </c:spPr>
          <c:invertIfNegative val="0"/>
          <c:cat>
            <c:strRef>
              <c:f>Sheet1!$A$2:$A$6</c:f>
              <c:strCache>
                <c:ptCount val="5"/>
                <c:pt idx="0">
                  <c:v>14-15</c:v>
                </c:pt>
                <c:pt idx="1">
                  <c:v>15-16</c:v>
                </c:pt>
                <c:pt idx="2">
                  <c:v>16-17</c:v>
                </c:pt>
                <c:pt idx="3">
                  <c:v>17-18</c:v>
                </c:pt>
                <c:pt idx="4">
                  <c:v>18-19</c:v>
                </c:pt>
              </c:strCache>
            </c:strRef>
          </c:cat>
          <c:val>
            <c:numRef>
              <c:f>Sheet1!$C$2:$C$6</c:f>
              <c:numCache>
                <c:formatCode>_("$"* #,##0_);_("$"* \(#,##0\);_("$"* "-"??_);_(@_)</c:formatCode>
                <c:ptCount val="5"/>
                <c:pt idx="0">
                  <c:v>5074217</c:v>
                </c:pt>
                <c:pt idx="1">
                  <c:v>6153104</c:v>
                </c:pt>
                <c:pt idx="2">
                  <c:v>6471477</c:v>
                </c:pt>
                <c:pt idx="3">
                  <c:v>7404022</c:v>
                </c:pt>
                <c:pt idx="4">
                  <c:v>8672328</c:v>
                </c:pt>
              </c:numCache>
            </c:numRef>
          </c:val>
        </c:ser>
        <c:ser>
          <c:idx val="2"/>
          <c:order val="2"/>
          <c:tx>
            <c:strRef>
              <c:f>Sheet1!$D$1</c:f>
              <c:strCache>
                <c:ptCount val="1"/>
                <c:pt idx="0">
                  <c:v>Benefits</c:v>
                </c:pt>
              </c:strCache>
            </c:strRef>
          </c:tx>
          <c:spPr>
            <a:solidFill>
              <a:schemeClr val="accent3"/>
            </a:solidFill>
            <a:ln>
              <a:noFill/>
            </a:ln>
            <a:effectLst/>
          </c:spPr>
          <c:invertIfNegative val="0"/>
          <c:cat>
            <c:strRef>
              <c:f>Sheet1!$A$2:$A$6</c:f>
              <c:strCache>
                <c:ptCount val="5"/>
                <c:pt idx="0">
                  <c:v>14-15</c:v>
                </c:pt>
                <c:pt idx="1">
                  <c:v>15-16</c:v>
                </c:pt>
                <c:pt idx="2">
                  <c:v>16-17</c:v>
                </c:pt>
                <c:pt idx="3">
                  <c:v>17-18</c:v>
                </c:pt>
                <c:pt idx="4">
                  <c:v>18-19</c:v>
                </c:pt>
              </c:strCache>
            </c:strRef>
          </c:cat>
          <c:val>
            <c:numRef>
              <c:f>Sheet1!$D$2:$D$6</c:f>
              <c:numCache>
                <c:formatCode>_("$"* #,##0_);_("$"* \(#,##0\);_("$"* "-"??_);_(@_)</c:formatCode>
                <c:ptCount val="5"/>
                <c:pt idx="0">
                  <c:v>6117373</c:v>
                </c:pt>
                <c:pt idx="1">
                  <c:v>7088344</c:v>
                </c:pt>
                <c:pt idx="2">
                  <c:v>7486914</c:v>
                </c:pt>
                <c:pt idx="3">
                  <c:v>8448299</c:v>
                </c:pt>
                <c:pt idx="4">
                  <c:v>9694883</c:v>
                </c:pt>
              </c:numCache>
            </c:numRef>
          </c:val>
        </c:ser>
        <c:ser>
          <c:idx val="3"/>
          <c:order val="3"/>
          <c:tx>
            <c:strRef>
              <c:f>Sheet1!$E$1</c:f>
              <c:strCache>
                <c:ptCount val="1"/>
                <c:pt idx="0">
                  <c:v>Supplies</c:v>
                </c:pt>
              </c:strCache>
            </c:strRef>
          </c:tx>
          <c:spPr>
            <a:solidFill>
              <a:schemeClr val="accent4"/>
            </a:solidFill>
            <a:ln>
              <a:noFill/>
            </a:ln>
            <a:effectLst/>
          </c:spPr>
          <c:invertIfNegative val="0"/>
          <c:cat>
            <c:strRef>
              <c:f>Sheet1!$A$2:$A$6</c:f>
              <c:strCache>
                <c:ptCount val="5"/>
                <c:pt idx="0">
                  <c:v>14-15</c:v>
                </c:pt>
                <c:pt idx="1">
                  <c:v>15-16</c:v>
                </c:pt>
                <c:pt idx="2">
                  <c:v>16-17</c:v>
                </c:pt>
                <c:pt idx="3">
                  <c:v>17-18</c:v>
                </c:pt>
                <c:pt idx="4">
                  <c:v>18-19</c:v>
                </c:pt>
              </c:strCache>
            </c:strRef>
          </c:cat>
          <c:val>
            <c:numRef>
              <c:f>Sheet1!$E$2:$E$6</c:f>
              <c:numCache>
                <c:formatCode>_("$"* #,##0_);_("$"* \(#,##0\);_("$"* "-"??_);_(@_)</c:formatCode>
                <c:ptCount val="5"/>
                <c:pt idx="0">
                  <c:v>1636003</c:v>
                </c:pt>
                <c:pt idx="1">
                  <c:v>1638542</c:v>
                </c:pt>
                <c:pt idx="2">
                  <c:v>1602541</c:v>
                </c:pt>
                <c:pt idx="3">
                  <c:v>1768825</c:v>
                </c:pt>
                <c:pt idx="4">
                  <c:v>1951776</c:v>
                </c:pt>
              </c:numCache>
            </c:numRef>
          </c:val>
        </c:ser>
        <c:ser>
          <c:idx val="4"/>
          <c:order val="4"/>
          <c:tx>
            <c:strRef>
              <c:f>Sheet1!$F$1</c:f>
              <c:strCache>
                <c:ptCount val="1"/>
                <c:pt idx="0">
                  <c:v>Services</c:v>
                </c:pt>
              </c:strCache>
            </c:strRef>
          </c:tx>
          <c:spPr>
            <a:solidFill>
              <a:schemeClr val="accent5"/>
            </a:solidFill>
            <a:ln>
              <a:noFill/>
            </a:ln>
            <a:effectLst/>
          </c:spPr>
          <c:invertIfNegative val="0"/>
          <c:cat>
            <c:strRef>
              <c:f>Sheet1!$A$2:$A$6</c:f>
              <c:strCache>
                <c:ptCount val="5"/>
                <c:pt idx="0">
                  <c:v>14-15</c:v>
                </c:pt>
                <c:pt idx="1">
                  <c:v>15-16</c:v>
                </c:pt>
                <c:pt idx="2">
                  <c:v>16-17</c:v>
                </c:pt>
                <c:pt idx="3">
                  <c:v>17-18</c:v>
                </c:pt>
                <c:pt idx="4">
                  <c:v>18-19</c:v>
                </c:pt>
              </c:strCache>
            </c:strRef>
          </c:cat>
          <c:val>
            <c:numRef>
              <c:f>Sheet1!$F$2:$F$6</c:f>
              <c:numCache>
                <c:formatCode>_("$"* #,##0_);_("$"* \(#,##0\);_("$"* "-"??_);_(@_)</c:formatCode>
                <c:ptCount val="5"/>
                <c:pt idx="0">
                  <c:v>3020984</c:v>
                </c:pt>
                <c:pt idx="1">
                  <c:v>3306659</c:v>
                </c:pt>
                <c:pt idx="2">
                  <c:v>3682494</c:v>
                </c:pt>
                <c:pt idx="3">
                  <c:v>4117112</c:v>
                </c:pt>
                <c:pt idx="4">
                  <c:v>4647776</c:v>
                </c:pt>
              </c:numCache>
            </c:numRef>
          </c:val>
        </c:ser>
        <c:ser>
          <c:idx val="5"/>
          <c:order val="5"/>
          <c:tx>
            <c:strRef>
              <c:f>Sheet1!$G$1</c:f>
              <c:strCache>
                <c:ptCount val="1"/>
                <c:pt idx="0">
                  <c:v>Travel/Capital</c:v>
                </c:pt>
              </c:strCache>
            </c:strRef>
          </c:tx>
          <c:spPr>
            <a:solidFill>
              <a:schemeClr val="accent6"/>
            </a:solidFill>
            <a:ln>
              <a:noFill/>
            </a:ln>
            <a:effectLst/>
          </c:spPr>
          <c:invertIfNegative val="0"/>
          <c:cat>
            <c:strRef>
              <c:f>Sheet1!$A$2:$A$6</c:f>
              <c:strCache>
                <c:ptCount val="5"/>
                <c:pt idx="0">
                  <c:v>14-15</c:v>
                </c:pt>
                <c:pt idx="1">
                  <c:v>15-16</c:v>
                </c:pt>
                <c:pt idx="2">
                  <c:v>16-17</c:v>
                </c:pt>
                <c:pt idx="3">
                  <c:v>17-18</c:v>
                </c:pt>
                <c:pt idx="4">
                  <c:v>18-19</c:v>
                </c:pt>
              </c:strCache>
            </c:strRef>
          </c:cat>
          <c:val>
            <c:numRef>
              <c:f>Sheet1!$G$2:$G$6</c:f>
              <c:numCache>
                <c:formatCode>_("$"* #,##0_);_("$"* \(#,##0\);_("$"* "-"??_);_(@_)</c:formatCode>
                <c:ptCount val="5"/>
                <c:pt idx="0">
                  <c:v>71850</c:v>
                </c:pt>
                <c:pt idx="1">
                  <c:v>72250</c:v>
                </c:pt>
                <c:pt idx="2">
                  <c:v>72350</c:v>
                </c:pt>
                <c:pt idx="3">
                  <c:v>257880</c:v>
                </c:pt>
                <c:pt idx="4">
                  <c:v>280625</c:v>
                </c:pt>
              </c:numCache>
            </c:numRef>
          </c:val>
        </c:ser>
        <c:dLbls>
          <c:showLegendKey val="0"/>
          <c:showVal val="0"/>
          <c:showCatName val="0"/>
          <c:showSerName val="0"/>
          <c:showPercent val="0"/>
          <c:showBubbleSize val="0"/>
        </c:dLbls>
        <c:gapWidth val="267"/>
        <c:overlap val="-43"/>
        <c:axId val="412299576"/>
        <c:axId val="412299968"/>
      </c:barChart>
      <c:catAx>
        <c:axId val="412299576"/>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en-US"/>
          </a:p>
        </c:txPr>
        <c:crossAx val="412299968"/>
        <c:crosses val="autoZero"/>
        <c:auto val="1"/>
        <c:lblAlgn val="ctr"/>
        <c:lblOffset val="100"/>
        <c:noMultiLvlLbl val="0"/>
      </c:catAx>
      <c:valAx>
        <c:axId val="412299968"/>
        <c:scaling>
          <c:orientation val="minMax"/>
        </c:scaling>
        <c:delete val="0"/>
        <c:axPos val="l"/>
        <c:majorGridlines>
          <c:spPr>
            <a:ln w="9525" cap="flat" cmpd="sng" algn="ctr">
              <a:solidFill>
                <a:schemeClr val="dk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412299576"/>
        <c:crosses val="autoZero"/>
        <c:crossBetween val="between"/>
      </c:valAx>
      <c:dTable>
        <c:showHorzBorder val="1"/>
        <c:showVertBorder val="1"/>
        <c:showOutline val="1"/>
        <c:showKeys val="1"/>
        <c:spPr>
          <a:noFill/>
          <a:ln w="9525" cap="flat" cmpd="sng" algn="ctr">
            <a:solidFill>
              <a:schemeClr val="dk1">
                <a:lumMod val="15000"/>
                <a:lumOff val="85000"/>
              </a:schemeClr>
            </a:solidFill>
            <a:round/>
          </a:ln>
          <a:effectLst/>
        </c:spPr>
        <c:txPr>
          <a:bodyPr rot="0" spcFirstLastPara="1" vertOverflow="ellipsis" vert="horz" wrap="square" anchor="ctr" anchorCtr="1"/>
          <a:lstStyle/>
          <a:p>
            <a:pPr rtl="0">
              <a:defRPr sz="1064" b="0" i="0" u="none" strike="noStrike" kern="1200" baseline="0">
                <a:solidFill>
                  <a:schemeClr val="dk1">
                    <a:lumMod val="65000"/>
                    <a:lumOff val="35000"/>
                  </a:schemeClr>
                </a:solidFill>
                <a:latin typeface="+mn-lt"/>
                <a:ea typeface="+mn-ea"/>
                <a:cs typeface="+mn-cs"/>
              </a:defRPr>
            </a:pPr>
            <a:endParaRPr lang="en-US"/>
          </a:p>
        </c:txPr>
      </c:dTable>
      <c:spPr>
        <a:pattFill prst="ltDnDiag">
          <a:fgClr>
            <a:schemeClr val="dk1">
              <a:lumMod val="15000"/>
              <a:lumOff val="85000"/>
            </a:schemeClr>
          </a:fgClr>
          <a:bgClr>
            <a:schemeClr val="lt1"/>
          </a:bgClr>
        </a:patt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18512726057415"/>
          <c:y val="3.7689547126502521E-2"/>
          <c:w val="0.76295099459277227"/>
          <c:h val="0.80551869935720033"/>
        </c:manualLayout>
      </c:layout>
      <c:barChart>
        <c:barDir val="bar"/>
        <c:grouping val="clustered"/>
        <c:varyColors val="0"/>
        <c:ser>
          <c:idx val="0"/>
          <c:order val="0"/>
          <c:tx>
            <c:strRef>
              <c:f>Sheet1!$B$1</c:f>
              <c:strCache>
                <c:ptCount val="1"/>
                <c:pt idx="0">
                  <c:v>Revenues</c:v>
                </c:pt>
              </c:strCache>
            </c:strRef>
          </c:tx>
          <c:spPr>
            <a:solidFill>
              <a:schemeClr val="accent1"/>
            </a:solidFill>
            <a:ln>
              <a:noFill/>
            </a:ln>
            <a:effectLst/>
          </c:spPr>
          <c:invertIfNegative val="0"/>
          <c:dLbls>
            <c:spPr>
              <a:noFill/>
              <a:ln>
                <a:noFill/>
              </a:ln>
              <a:effectLst/>
            </c:spPr>
            <c:txPr>
              <a:bodyPr rot="0" spcFirstLastPara="1" vertOverflow="overflow" horzOverflow="overflow" vert="horz" wrap="non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layout/>
                <c15:showLeaderLines val="0"/>
              </c:ext>
            </c:extLst>
          </c:dLbls>
          <c:cat>
            <c:strRef>
              <c:f>Sheet1!$A$2:$A$5</c:f>
              <c:strCache>
                <c:ptCount val="4"/>
                <c:pt idx="0">
                  <c:v>18-19</c:v>
                </c:pt>
                <c:pt idx="1">
                  <c:v>17-18</c:v>
                </c:pt>
                <c:pt idx="2">
                  <c:v>16-17</c:v>
                </c:pt>
                <c:pt idx="3">
                  <c:v>15-16</c:v>
                </c:pt>
              </c:strCache>
            </c:strRef>
          </c:cat>
          <c:val>
            <c:numRef>
              <c:f>Sheet1!$B$2:$B$5</c:f>
              <c:numCache>
                <c:formatCode>_("$"* #,##0_);_("$"* \(#,##0\);_("$"* "-"??_);_(@_)</c:formatCode>
                <c:ptCount val="4"/>
                <c:pt idx="0">
                  <c:v>4800000</c:v>
                </c:pt>
                <c:pt idx="1">
                  <c:v>3970000</c:v>
                </c:pt>
                <c:pt idx="2">
                  <c:v>3600000</c:v>
                </c:pt>
                <c:pt idx="3">
                  <c:v>3558266</c:v>
                </c:pt>
              </c:numCache>
            </c:numRef>
          </c:val>
        </c:ser>
        <c:ser>
          <c:idx val="1"/>
          <c:order val="1"/>
          <c:tx>
            <c:strRef>
              <c:f>Sheet1!$C$1</c:f>
              <c:strCache>
                <c:ptCount val="1"/>
                <c:pt idx="0">
                  <c:v>Expenditures</c:v>
                </c:pt>
              </c:strCache>
            </c:strRef>
          </c:tx>
          <c:spPr>
            <a:solidFill>
              <a:schemeClr val="accent2"/>
            </a:solidFill>
            <a:ln>
              <a:noFill/>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layout/>
                <c15:showLeaderLines val="0"/>
              </c:ext>
            </c:extLst>
          </c:dLbls>
          <c:cat>
            <c:strRef>
              <c:f>Sheet1!$A$2:$A$5</c:f>
              <c:strCache>
                <c:ptCount val="4"/>
                <c:pt idx="0">
                  <c:v>18-19</c:v>
                </c:pt>
                <c:pt idx="1">
                  <c:v>17-18</c:v>
                </c:pt>
                <c:pt idx="2">
                  <c:v>16-17</c:v>
                </c:pt>
                <c:pt idx="3">
                  <c:v>15-16</c:v>
                </c:pt>
              </c:strCache>
            </c:strRef>
          </c:cat>
          <c:val>
            <c:numRef>
              <c:f>Sheet1!$C$2:$C$5</c:f>
              <c:numCache>
                <c:formatCode>_("$"* #,##0_);_("$"* \(#,##0\);_("$"* "-"??_);_(@_)</c:formatCode>
                <c:ptCount val="4"/>
                <c:pt idx="0">
                  <c:v>5365221</c:v>
                </c:pt>
                <c:pt idx="1">
                  <c:v>4484602</c:v>
                </c:pt>
                <c:pt idx="2">
                  <c:v>3776500</c:v>
                </c:pt>
                <c:pt idx="3">
                  <c:v>3774435</c:v>
                </c:pt>
              </c:numCache>
            </c:numRef>
          </c:val>
        </c:ser>
        <c:dLbls>
          <c:dLblPos val="inEnd"/>
          <c:showLegendKey val="0"/>
          <c:showVal val="1"/>
          <c:showCatName val="0"/>
          <c:showSerName val="0"/>
          <c:showPercent val="0"/>
          <c:showBubbleSize val="0"/>
        </c:dLbls>
        <c:gapWidth val="182"/>
        <c:axId val="412301144"/>
        <c:axId val="412301536"/>
      </c:barChart>
      <c:catAx>
        <c:axId val="4123011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12301536"/>
        <c:crosses val="autoZero"/>
        <c:auto val="1"/>
        <c:lblAlgn val="ctr"/>
        <c:lblOffset val="100"/>
        <c:noMultiLvlLbl val="0"/>
      </c:catAx>
      <c:valAx>
        <c:axId val="412301536"/>
        <c:scaling>
          <c:orientation val="minMax"/>
        </c:scaling>
        <c:delete val="1"/>
        <c:axPos val="b"/>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crossAx val="412301144"/>
        <c:crosses val="autoZero"/>
        <c:crossBetween val="between"/>
      </c:valAx>
      <c:spPr>
        <a:gradFill>
          <a:gsLst>
            <a:gs pos="0">
              <a:schemeClr val="lt1"/>
            </a:gs>
            <a:gs pos="39000">
              <a:schemeClr val="lt1"/>
            </a:gs>
            <a:gs pos="100000">
              <a:schemeClr val="lt1">
                <a:lumMod val="75000"/>
              </a:schemeClr>
            </a:gs>
          </a:gsLst>
          <a:path path="circle">
            <a:fillToRect l="50000" t="-80000" r="50000" b="180000"/>
          </a:path>
        </a:grad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gradFill>
      <a:gsLst>
        <a:gs pos="0">
          <a:schemeClr val="lt1"/>
        </a:gs>
        <a:gs pos="39000">
          <a:schemeClr val="lt1"/>
        </a:gs>
        <a:gs pos="100000">
          <a:schemeClr val="lt1">
            <a:lumMod val="75000"/>
          </a:schemeClr>
        </a:gs>
      </a:gsLst>
      <a:path path="circle">
        <a:fillToRect l="50000" t="-80000" r="50000" b="180000"/>
      </a:path>
    </a:gradFill>
    <a:ln>
      <a:noFill/>
    </a:ln>
    <a:effectLst/>
  </c:spPr>
  <c:txPr>
    <a:bodyPr/>
    <a:lstStyle/>
    <a:p>
      <a:pPr>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239472600370835"/>
          <c:y val="6.902504032801569E-3"/>
          <c:w val="0.62694787831100895"/>
          <c:h val="0.77686215427694372"/>
        </c:manualLayout>
      </c:layout>
      <c:barChart>
        <c:barDir val="bar"/>
        <c:grouping val="clustered"/>
        <c:varyColors val="0"/>
        <c:ser>
          <c:idx val="0"/>
          <c:order val="0"/>
          <c:tx>
            <c:strRef>
              <c:f>Sheet1!$B$1</c:f>
              <c:strCache>
                <c:ptCount val="1"/>
                <c:pt idx="0">
                  <c:v>Revenues</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layout/>
                <c15:showLeaderLines val="1"/>
                <c15:leaderLines>
                  <c:spPr>
                    <a:ln w="9525">
                      <a:solidFill>
                        <a:schemeClr val="dk1">
                          <a:lumMod val="50000"/>
                          <a:lumOff val="50000"/>
                        </a:schemeClr>
                      </a:solidFill>
                    </a:ln>
                    <a:effectLst/>
                  </c:spPr>
                </c15:leaderLines>
              </c:ext>
            </c:extLst>
          </c:dLbls>
          <c:cat>
            <c:strRef>
              <c:f>Sheet1!$A$2:$A$5</c:f>
              <c:strCache>
                <c:ptCount val="4"/>
                <c:pt idx="0">
                  <c:v>18-19</c:v>
                </c:pt>
                <c:pt idx="1">
                  <c:v>17-18</c:v>
                </c:pt>
                <c:pt idx="2">
                  <c:v>16-17</c:v>
                </c:pt>
                <c:pt idx="3">
                  <c:v>15-16</c:v>
                </c:pt>
              </c:strCache>
            </c:strRef>
          </c:cat>
          <c:val>
            <c:numRef>
              <c:f>Sheet1!$B$2:$B$5</c:f>
              <c:numCache>
                <c:formatCode>_("$"* #,##0_);_("$"* \(#,##0\);_("$"* "-"??_);_(@_)</c:formatCode>
                <c:ptCount val="4"/>
                <c:pt idx="0">
                  <c:v>874631</c:v>
                </c:pt>
                <c:pt idx="1">
                  <c:v>859666</c:v>
                </c:pt>
                <c:pt idx="2">
                  <c:v>826387</c:v>
                </c:pt>
                <c:pt idx="3">
                  <c:v>774545</c:v>
                </c:pt>
              </c:numCache>
            </c:numRef>
          </c:val>
        </c:ser>
        <c:ser>
          <c:idx val="1"/>
          <c:order val="1"/>
          <c:tx>
            <c:strRef>
              <c:f>Sheet1!$C$1</c:f>
              <c:strCache>
                <c:ptCount val="1"/>
                <c:pt idx="0">
                  <c:v>Expenditures</c:v>
                </c:pt>
              </c:strCache>
            </c:strRef>
          </c:tx>
          <c:spPr>
            <a:solidFill>
              <a:schemeClr val="accent2">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non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layout/>
                <c15:showLeaderLines val="1"/>
                <c15:leaderLines>
                  <c:spPr>
                    <a:ln w="9525">
                      <a:solidFill>
                        <a:schemeClr val="dk1">
                          <a:lumMod val="50000"/>
                          <a:lumOff val="50000"/>
                        </a:schemeClr>
                      </a:solidFill>
                    </a:ln>
                    <a:effectLst/>
                  </c:spPr>
                </c15:leaderLines>
              </c:ext>
            </c:extLst>
          </c:dLbls>
          <c:cat>
            <c:strRef>
              <c:f>Sheet1!$A$2:$A$5</c:f>
              <c:strCache>
                <c:ptCount val="4"/>
                <c:pt idx="0">
                  <c:v>18-19</c:v>
                </c:pt>
                <c:pt idx="1">
                  <c:v>17-18</c:v>
                </c:pt>
                <c:pt idx="2">
                  <c:v>16-17</c:v>
                </c:pt>
                <c:pt idx="3">
                  <c:v>15-16</c:v>
                </c:pt>
              </c:strCache>
            </c:strRef>
          </c:cat>
          <c:val>
            <c:numRef>
              <c:f>Sheet1!$C$2:$C$5</c:f>
              <c:numCache>
                <c:formatCode>_("$"* #,##0_);_("$"* \(#,##0\);_("$"* "-"??_);_(@_)</c:formatCode>
                <c:ptCount val="4"/>
                <c:pt idx="0">
                  <c:v>1078528</c:v>
                </c:pt>
                <c:pt idx="1">
                  <c:v>995408</c:v>
                </c:pt>
                <c:pt idx="2">
                  <c:v>947350</c:v>
                </c:pt>
                <c:pt idx="3">
                  <c:v>898944</c:v>
                </c:pt>
              </c:numCache>
            </c:numRef>
          </c:val>
        </c:ser>
        <c:dLbls>
          <c:dLblPos val="inEnd"/>
          <c:showLegendKey val="0"/>
          <c:showVal val="1"/>
          <c:showCatName val="0"/>
          <c:showSerName val="0"/>
          <c:showPercent val="0"/>
          <c:showBubbleSize val="0"/>
        </c:dLbls>
        <c:gapWidth val="65"/>
        <c:axId val="412302320"/>
        <c:axId val="344567032"/>
      </c:barChart>
      <c:catAx>
        <c:axId val="412302320"/>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344567032"/>
        <c:crosses val="autoZero"/>
        <c:auto val="1"/>
        <c:lblAlgn val="ctr"/>
        <c:lblOffset val="100"/>
        <c:noMultiLvlLbl val="0"/>
      </c:catAx>
      <c:valAx>
        <c:axId val="344567032"/>
        <c:scaling>
          <c:orientation val="minMax"/>
        </c:scaling>
        <c:delete val="1"/>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_(&quot;$&quot;* #,##0_);_(&quot;$&quot;* \(#,##0\);_(&quot;$&quot;* &quot;-&quot;??_);_(@_)" sourceLinked="1"/>
        <c:majorTickMark val="none"/>
        <c:minorTickMark val="none"/>
        <c:tickLblPos val="nextTo"/>
        <c:crossAx val="41230232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dirty="0" smtClean="0"/>
              <a:t>ENROLLMENT HISTORY</a:t>
            </a:r>
          </a:p>
        </c:rich>
      </c:tx>
      <c:layout/>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lotArea>
      <c:layout/>
      <c:barChart>
        <c:barDir val="col"/>
        <c:grouping val="clustered"/>
        <c:varyColors val="0"/>
        <c:ser>
          <c:idx val="0"/>
          <c:order val="0"/>
          <c:tx>
            <c:strRef>
              <c:f>Sheet1!$A$2</c:f>
              <c:strCache>
                <c:ptCount val="1"/>
                <c:pt idx="0">
                  <c:v>BUDGETED</c:v>
                </c:pt>
              </c:strCache>
            </c:strRef>
          </c:tx>
          <c:spPr>
            <a:solidFill>
              <a:schemeClr val="accent1"/>
            </a:solidFill>
            <a:ln>
              <a:noFill/>
            </a:ln>
            <a:effectLst/>
          </c:spPr>
          <c:invertIfNegative val="0"/>
          <c:cat>
            <c:strRef>
              <c:f>Sheet1!$B$1:$I$1</c:f>
              <c:strCache>
                <c:ptCount val="8"/>
                <c:pt idx="0">
                  <c:v>11-12</c:v>
                </c:pt>
                <c:pt idx="1">
                  <c:v>12-13</c:v>
                </c:pt>
                <c:pt idx="2">
                  <c:v>13-14</c:v>
                </c:pt>
                <c:pt idx="3">
                  <c:v>14-15</c:v>
                </c:pt>
                <c:pt idx="4">
                  <c:v>15-16</c:v>
                </c:pt>
                <c:pt idx="5">
                  <c:v>16-17</c:v>
                </c:pt>
                <c:pt idx="6">
                  <c:v>17-18</c:v>
                </c:pt>
                <c:pt idx="7">
                  <c:v>18-19</c:v>
                </c:pt>
              </c:strCache>
            </c:strRef>
          </c:cat>
          <c:val>
            <c:numRef>
              <c:f>Sheet1!$B$2:$I$2</c:f>
              <c:numCache>
                <c:formatCode>_(* #,##0_);_(* \(#,##0\);_(* "-"??_);_(@_)</c:formatCode>
                <c:ptCount val="8"/>
                <c:pt idx="0">
                  <c:v>2011.5</c:v>
                </c:pt>
                <c:pt idx="1">
                  <c:v>2044</c:v>
                </c:pt>
                <c:pt idx="2">
                  <c:v>2160</c:v>
                </c:pt>
                <c:pt idx="3">
                  <c:v>2184</c:v>
                </c:pt>
                <c:pt idx="4">
                  <c:v>2175</c:v>
                </c:pt>
                <c:pt idx="5">
                  <c:v>2273</c:v>
                </c:pt>
                <c:pt idx="6">
                  <c:v>2389</c:v>
                </c:pt>
                <c:pt idx="7" formatCode="General">
                  <c:v>2460</c:v>
                </c:pt>
              </c:numCache>
            </c:numRef>
          </c:val>
        </c:ser>
        <c:ser>
          <c:idx val="1"/>
          <c:order val="1"/>
          <c:tx>
            <c:strRef>
              <c:f>Sheet1!$A$3</c:f>
              <c:strCache>
                <c:ptCount val="1"/>
                <c:pt idx="0">
                  <c:v>ACTUAL</c:v>
                </c:pt>
              </c:strCache>
            </c:strRef>
          </c:tx>
          <c:spPr>
            <a:solidFill>
              <a:schemeClr val="accent2"/>
            </a:solidFill>
            <a:ln>
              <a:noFill/>
            </a:ln>
            <a:effectLst/>
          </c:spPr>
          <c:invertIfNegative val="0"/>
          <c:cat>
            <c:strRef>
              <c:f>Sheet1!$B$1:$I$1</c:f>
              <c:strCache>
                <c:ptCount val="8"/>
                <c:pt idx="0">
                  <c:v>11-12</c:v>
                </c:pt>
                <c:pt idx="1">
                  <c:v>12-13</c:v>
                </c:pt>
                <c:pt idx="2">
                  <c:v>13-14</c:v>
                </c:pt>
                <c:pt idx="3">
                  <c:v>14-15</c:v>
                </c:pt>
                <c:pt idx="4">
                  <c:v>15-16</c:v>
                </c:pt>
                <c:pt idx="5">
                  <c:v>16-17</c:v>
                </c:pt>
                <c:pt idx="6">
                  <c:v>17-18</c:v>
                </c:pt>
                <c:pt idx="7">
                  <c:v>18-19</c:v>
                </c:pt>
              </c:strCache>
            </c:strRef>
          </c:cat>
          <c:val>
            <c:numRef>
              <c:f>Sheet1!$B$3:$I$3</c:f>
              <c:numCache>
                <c:formatCode>_(* #,##0_);_(* \(#,##0\);_(* "-"??_);_(@_)</c:formatCode>
                <c:ptCount val="8"/>
                <c:pt idx="0">
                  <c:v>2051.9499999999998</c:v>
                </c:pt>
                <c:pt idx="1">
                  <c:v>2087.2399999999998</c:v>
                </c:pt>
                <c:pt idx="2">
                  <c:v>2232.48</c:v>
                </c:pt>
                <c:pt idx="3">
                  <c:v>2211.58</c:v>
                </c:pt>
                <c:pt idx="4">
                  <c:v>2279.38</c:v>
                </c:pt>
                <c:pt idx="5">
                  <c:v>2317</c:v>
                </c:pt>
                <c:pt idx="6" formatCode="General">
                  <c:v>2420</c:v>
                </c:pt>
              </c:numCache>
            </c:numRef>
          </c:val>
        </c:ser>
        <c:dLbls>
          <c:showLegendKey val="0"/>
          <c:showVal val="0"/>
          <c:showCatName val="0"/>
          <c:showSerName val="0"/>
          <c:showPercent val="0"/>
          <c:showBubbleSize val="0"/>
        </c:dLbls>
        <c:gapWidth val="267"/>
        <c:overlap val="-43"/>
        <c:axId val="344567816"/>
        <c:axId val="411245552"/>
      </c:barChart>
      <c:catAx>
        <c:axId val="344567816"/>
        <c:scaling>
          <c:orientation val="minMax"/>
        </c:scaling>
        <c:delete val="0"/>
        <c:axPos val="b"/>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en-US"/>
          </a:p>
        </c:txPr>
        <c:crossAx val="411245552"/>
        <c:crosses val="autoZero"/>
        <c:auto val="1"/>
        <c:lblAlgn val="ctr"/>
        <c:lblOffset val="100"/>
        <c:noMultiLvlLbl val="0"/>
      </c:catAx>
      <c:valAx>
        <c:axId val="411245552"/>
        <c:scaling>
          <c:orientation val="minMax"/>
        </c:scaling>
        <c:delete val="0"/>
        <c:axPos val="l"/>
        <c:majorGridlines>
          <c:spPr>
            <a:ln w="9525" cap="flat" cmpd="sng" algn="ctr">
              <a:solidFill>
                <a:schemeClr val="dk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344567816"/>
        <c:crosses val="autoZero"/>
        <c:crossBetween val="between"/>
      </c:valAx>
      <c:spPr>
        <a:pattFill prst="ltDnDiag">
          <a:fgClr>
            <a:schemeClr val="dk1">
              <a:lumMod val="15000"/>
              <a:lumOff val="85000"/>
            </a:schemeClr>
          </a:fgClr>
          <a:bgClr>
            <a:schemeClr val="lt1"/>
          </a:bgClr>
        </a:pattFill>
        <a:ln>
          <a:noFill/>
        </a:ln>
        <a:effectLst/>
      </c:spPr>
    </c:plotArea>
    <c:legend>
      <c:legendPos val="t"/>
      <c:layout>
        <c:manualLayout>
          <c:xMode val="edge"/>
          <c:yMode val="edge"/>
          <c:x val="0.39264184266686292"/>
          <c:y val="0.10782485875706214"/>
          <c:w val="0.21471631466627419"/>
          <c:h val="9.5775835223986847E-2"/>
        </c:manualLayout>
      </c:layout>
      <c:overlay val="1"/>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charts/style4.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drawings/drawing1.xml><?xml version="1.0" encoding="utf-8"?>
<c:userShapes xmlns:c="http://schemas.openxmlformats.org/drawingml/2006/chart">
  <cdr:relSizeAnchor xmlns:cdr="http://schemas.openxmlformats.org/drawingml/2006/chartDrawing">
    <cdr:from>
      <cdr:x>0.75701</cdr:x>
      <cdr:y>0.79661</cdr:y>
    </cdr:from>
    <cdr:to>
      <cdr:x>0.94393</cdr:x>
      <cdr:y>0.88136</cdr:y>
    </cdr:to>
    <cdr:sp macro="" textlink="">
      <cdr:nvSpPr>
        <cdr:cNvPr id="2" name="TextBox 1"/>
        <cdr:cNvSpPr txBox="1"/>
      </cdr:nvSpPr>
      <cdr:spPr>
        <a:xfrm xmlns:a="http://schemas.openxmlformats.org/drawingml/2006/main">
          <a:off x="6172200" y="3581400"/>
          <a:ext cx="1524000" cy="3810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0.72897</cdr:x>
      <cdr:y>0.79661</cdr:y>
    </cdr:from>
    <cdr:to>
      <cdr:x>0.95327</cdr:x>
      <cdr:y>0.91525</cdr:y>
    </cdr:to>
    <cdr:sp macro="" textlink="">
      <cdr:nvSpPr>
        <cdr:cNvPr id="3" name="TextBox 2"/>
        <cdr:cNvSpPr txBox="1"/>
      </cdr:nvSpPr>
      <cdr:spPr>
        <a:xfrm xmlns:a="http://schemas.openxmlformats.org/drawingml/2006/main">
          <a:off x="5943600" y="3581400"/>
          <a:ext cx="1828800" cy="533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0.77816</cdr:x>
      <cdr:y>0.08475</cdr:y>
    </cdr:from>
    <cdr:to>
      <cdr:x>0.99028</cdr:x>
      <cdr:y>0.30508</cdr:y>
    </cdr:to>
    <cdr:sp macro="" textlink="">
      <cdr:nvSpPr>
        <cdr:cNvPr id="4" name="TextBox 3"/>
        <cdr:cNvSpPr txBox="1"/>
      </cdr:nvSpPr>
      <cdr:spPr>
        <a:xfrm xmlns:a="http://schemas.openxmlformats.org/drawingml/2006/main">
          <a:off x="6344664" y="381000"/>
          <a:ext cx="1729488" cy="990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800" b="1" dirty="0"/>
        </a:p>
      </cdr:txBody>
    </cdr:sp>
  </cdr:relSizeAnchor>
  <cdr:relSizeAnchor xmlns:cdr="http://schemas.openxmlformats.org/drawingml/2006/chartDrawing">
    <cdr:from>
      <cdr:x>0.79402</cdr:x>
      <cdr:y>0.0678</cdr:y>
    </cdr:from>
    <cdr:to>
      <cdr:x>0.97159</cdr:x>
      <cdr:y>0.28814</cdr:y>
    </cdr:to>
    <cdr:sp macro="" textlink="">
      <cdr:nvSpPr>
        <cdr:cNvPr id="5" name="TextBox 4"/>
        <cdr:cNvSpPr txBox="1"/>
      </cdr:nvSpPr>
      <cdr:spPr>
        <a:xfrm xmlns:a="http://schemas.openxmlformats.org/drawingml/2006/main">
          <a:off x="6473952" y="304800"/>
          <a:ext cx="1447800" cy="990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0.76471</cdr:x>
      <cdr:y>0.14894</cdr:y>
    </cdr:from>
    <cdr:to>
      <cdr:x>1</cdr:x>
      <cdr:y>0.21277</cdr:y>
    </cdr:to>
    <cdr:sp macro="" textlink="">
      <cdr:nvSpPr>
        <cdr:cNvPr id="2" name="TextBox 1"/>
        <cdr:cNvSpPr txBox="1"/>
      </cdr:nvSpPr>
      <cdr:spPr>
        <a:xfrm xmlns:a="http://schemas.openxmlformats.org/drawingml/2006/main">
          <a:off x="2971800" y="533400"/>
          <a:ext cx="914400" cy="2286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0"/>
            <a:ext cx="3038475"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43" y="0"/>
            <a:ext cx="3038475" cy="462120"/>
          </a:xfrm>
          <a:prstGeom prst="rect">
            <a:avLst/>
          </a:prstGeom>
        </p:spPr>
        <p:txBody>
          <a:bodyPr vert="horz" lIns="91440" tIns="45720" rIns="91440" bIns="45720" rtlCol="0"/>
          <a:lstStyle>
            <a:lvl1pPr algn="r">
              <a:defRPr sz="1200"/>
            </a:lvl1pPr>
          </a:lstStyle>
          <a:p>
            <a:fld id="{D64E2401-7F29-4645-8E4E-D90ACACA5CD5}" type="datetimeFigureOut">
              <a:rPr lang="en-US" smtClean="0"/>
              <a:t>8/10/2018</a:t>
            </a:fld>
            <a:endParaRPr lang="en-US"/>
          </a:p>
        </p:txBody>
      </p:sp>
      <p:sp>
        <p:nvSpPr>
          <p:cNvPr id="4" name="Footer Placeholder 3"/>
          <p:cNvSpPr>
            <a:spLocks noGrp="1"/>
          </p:cNvSpPr>
          <p:nvPr>
            <p:ph type="ftr" sz="quarter" idx="2"/>
          </p:nvPr>
        </p:nvSpPr>
        <p:spPr>
          <a:xfrm>
            <a:off x="5" y="8772378"/>
            <a:ext cx="3038475" cy="4621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43" y="8772378"/>
            <a:ext cx="3038475" cy="462120"/>
          </a:xfrm>
          <a:prstGeom prst="rect">
            <a:avLst/>
          </a:prstGeom>
        </p:spPr>
        <p:txBody>
          <a:bodyPr vert="horz" lIns="91440" tIns="45720" rIns="91440" bIns="45720" rtlCol="0" anchor="b"/>
          <a:lstStyle>
            <a:lvl1pPr algn="r">
              <a:defRPr sz="1200"/>
            </a:lvl1pPr>
          </a:lstStyle>
          <a:p>
            <a:fld id="{8BF6E418-46D1-43A0-B2CF-C6D18CB2C554}" type="slidenum">
              <a:rPr lang="en-US" smtClean="0"/>
              <a:t>‹#›</a:t>
            </a:fld>
            <a:endParaRPr lang="en-US"/>
          </a:p>
        </p:txBody>
      </p:sp>
    </p:spTree>
    <p:extLst>
      <p:ext uri="{BB962C8B-B14F-4D97-AF65-F5344CB8AC3E}">
        <p14:creationId xmlns:p14="http://schemas.microsoft.com/office/powerpoint/2010/main" val="8647833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1804"/>
          </a:xfrm>
          <a:prstGeom prst="rect">
            <a:avLst/>
          </a:prstGeom>
        </p:spPr>
        <p:txBody>
          <a:bodyPr vert="horz" lIns="93744" tIns="46872" rIns="93744" bIns="46872" rtlCol="0"/>
          <a:lstStyle>
            <a:lvl1pPr algn="l" fontAlgn="auto">
              <a:spcBef>
                <a:spcPts val="0"/>
              </a:spcBef>
              <a:spcAft>
                <a:spcPts val="0"/>
              </a:spcAft>
              <a:defRPr sz="1200" smtClean="0">
                <a:latin typeface="+mn-lt"/>
              </a:defRPr>
            </a:lvl1pPr>
          </a:lstStyle>
          <a:p>
            <a:pPr>
              <a:defRPr/>
            </a:pPr>
            <a:endParaRPr lang="en-US"/>
          </a:p>
        </p:txBody>
      </p:sp>
      <p:sp>
        <p:nvSpPr>
          <p:cNvPr id="3" name="Date Placeholder 2"/>
          <p:cNvSpPr>
            <a:spLocks noGrp="1"/>
          </p:cNvSpPr>
          <p:nvPr>
            <p:ph type="dt" idx="1"/>
          </p:nvPr>
        </p:nvSpPr>
        <p:spPr>
          <a:xfrm>
            <a:off x="3970938" y="1"/>
            <a:ext cx="3037840" cy="461804"/>
          </a:xfrm>
          <a:prstGeom prst="rect">
            <a:avLst/>
          </a:prstGeom>
        </p:spPr>
        <p:txBody>
          <a:bodyPr vert="horz" lIns="93744" tIns="46872" rIns="93744" bIns="46872" rtlCol="0"/>
          <a:lstStyle>
            <a:lvl1pPr algn="r" fontAlgn="auto">
              <a:spcBef>
                <a:spcPts val="0"/>
              </a:spcBef>
              <a:spcAft>
                <a:spcPts val="0"/>
              </a:spcAft>
              <a:defRPr sz="1200" smtClean="0">
                <a:latin typeface="+mn-lt"/>
              </a:defRPr>
            </a:lvl1pPr>
          </a:lstStyle>
          <a:p>
            <a:pPr>
              <a:defRPr/>
            </a:pPr>
            <a:fld id="{93A7E935-795E-47D6-AA3E-B049C2EAD326}" type="datetimeFigureOut">
              <a:rPr lang="en-US"/>
              <a:pPr>
                <a:defRPr/>
              </a:pPr>
              <a:t>8/10/2018</a:t>
            </a:fld>
            <a:endParaRPr lang="en-US"/>
          </a:p>
        </p:txBody>
      </p:sp>
      <p:sp>
        <p:nvSpPr>
          <p:cNvPr id="4" name="Slide Image Placeholder 3"/>
          <p:cNvSpPr>
            <a:spLocks noGrp="1" noRot="1" noChangeAspect="1"/>
          </p:cNvSpPr>
          <p:nvPr>
            <p:ph type="sldImg" idx="2"/>
          </p:nvPr>
        </p:nvSpPr>
        <p:spPr>
          <a:xfrm>
            <a:off x="1195388" y="692150"/>
            <a:ext cx="4619625" cy="3465513"/>
          </a:xfrm>
          <a:prstGeom prst="rect">
            <a:avLst/>
          </a:prstGeom>
          <a:noFill/>
          <a:ln w="12700">
            <a:solidFill>
              <a:prstClr val="black"/>
            </a:solidFill>
          </a:ln>
        </p:spPr>
        <p:txBody>
          <a:bodyPr vert="horz" lIns="93744" tIns="46872" rIns="93744" bIns="46872" rtlCol="0" anchor="ctr"/>
          <a:lstStyle/>
          <a:p>
            <a:pPr lvl="0"/>
            <a:endParaRPr lang="en-US" noProof="0" smtClean="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3744" tIns="46872" rIns="93744" bIns="46872"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72669"/>
            <a:ext cx="3037840" cy="461804"/>
          </a:xfrm>
          <a:prstGeom prst="rect">
            <a:avLst/>
          </a:prstGeom>
        </p:spPr>
        <p:txBody>
          <a:bodyPr vert="horz" lIns="93744" tIns="46872" rIns="93744" bIns="46872" rtlCol="0" anchor="b"/>
          <a:lstStyle>
            <a:lvl1pPr algn="l" fontAlgn="auto">
              <a:spcBef>
                <a:spcPts val="0"/>
              </a:spcBef>
              <a:spcAft>
                <a:spcPts val="0"/>
              </a:spcAft>
              <a:defRPr sz="1200" smtClean="0">
                <a:latin typeface="+mn-lt"/>
              </a:defRPr>
            </a:lvl1pPr>
          </a:lstStyle>
          <a:p>
            <a:pPr>
              <a:defRPr/>
            </a:pPr>
            <a:endParaRPr lang="en-US"/>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3744" tIns="46872" rIns="93744" bIns="46872" rtlCol="0" anchor="b"/>
          <a:lstStyle>
            <a:lvl1pPr algn="r" fontAlgn="auto">
              <a:spcBef>
                <a:spcPts val="0"/>
              </a:spcBef>
              <a:spcAft>
                <a:spcPts val="0"/>
              </a:spcAft>
              <a:defRPr sz="1200" smtClean="0">
                <a:latin typeface="+mn-lt"/>
              </a:defRPr>
            </a:lvl1pPr>
          </a:lstStyle>
          <a:p>
            <a:pPr>
              <a:defRPr/>
            </a:pPr>
            <a:fld id="{699557E7-C6BC-499F-924A-241CFA0F231B}" type="slidenum">
              <a:rPr lang="en-US"/>
              <a:pPr>
                <a:defRPr/>
              </a:pPr>
              <a:t>‹#›</a:t>
            </a:fld>
            <a:endParaRPr lang="en-US"/>
          </a:p>
        </p:txBody>
      </p:sp>
    </p:spTree>
    <p:extLst>
      <p:ext uri="{BB962C8B-B14F-4D97-AF65-F5344CB8AC3E}">
        <p14:creationId xmlns:p14="http://schemas.microsoft.com/office/powerpoint/2010/main" val="16939887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B97B7E-A32D-4EAA-BEE3-86450DF058BF}"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169704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9622F42-8273-46A1-9368-9530C6C2A49B}" type="slidenum">
              <a:rPr lang="en-US"/>
              <a:pPr fontAlgn="base">
                <a:spcBef>
                  <a:spcPct val="0"/>
                </a:spcBef>
                <a:spcAft>
                  <a:spcPct val="0"/>
                </a:spcAft>
              </a:pPr>
              <a:t>5</a:t>
            </a:fld>
            <a:endParaRPr lang="en-US"/>
          </a:p>
        </p:txBody>
      </p:sp>
    </p:spTree>
    <p:extLst>
      <p:ext uri="{BB962C8B-B14F-4D97-AF65-F5344CB8AC3E}">
        <p14:creationId xmlns:p14="http://schemas.microsoft.com/office/powerpoint/2010/main" val="1933404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8/10/2018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189670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8/10/2018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2025873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8/10/2018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437796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8/10/2018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305963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8/10/2018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686379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8/10/2018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8592908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8/10/2018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1748451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8/10/2018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968083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8/10/2018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018958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15942040-786F-48B9-85DF-2F38A900C966}" type="datetimeFigureOut">
              <a:rPr lang="en-US" smtClean="0"/>
              <a:pPr>
                <a:defRPr/>
              </a:pPr>
              <a:t>8/10/2018</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2543143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8/10/2018</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2116773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15942040-786F-48B9-85DF-2F38A900C966}" type="datetimeFigureOut">
              <a:rPr lang="en-US" smtClean="0"/>
              <a:pPr>
                <a:defRPr/>
              </a:pPr>
              <a:t>8/10/2018</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968468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15942040-786F-48B9-85DF-2F38A900C966}" type="datetimeFigureOut">
              <a:rPr lang="en-US" smtClean="0"/>
              <a:pPr>
                <a:defRPr/>
              </a:pPr>
              <a:t>8/10/2018</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896875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5942040-786F-48B9-85DF-2F38A900C966}" type="datetimeFigureOut">
              <a:rPr lang="en-US" smtClean="0"/>
              <a:pPr>
                <a:defRPr/>
              </a:pPr>
              <a:t>8/10/2018</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818409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8/10/2018</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893150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15942040-786F-48B9-85DF-2F38A900C966}" type="datetimeFigureOut">
              <a:rPr lang="en-US" smtClean="0"/>
              <a:pPr>
                <a:defRPr/>
              </a:pPr>
              <a:t>8/10/2018</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3532292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15942040-786F-48B9-85DF-2F38A900C966}" type="datetimeFigureOut">
              <a:rPr lang="en-US" smtClean="0"/>
              <a:pPr>
                <a:defRPr/>
              </a:pPr>
              <a:t>8/10/2018</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883AB3C6-BE4E-44BD-AA93-F10D57E4A546}" type="slidenum">
              <a:rPr lang="en-US" smtClean="0"/>
              <a:pPr>
                <a:defRPr/>
              </a:pPr>
              <a:t>‹#›</a:t>
            </a:fld>
            <a:endParaRPr lang="en-US"/>
          </a:p>
        </p:txBody>
      </p:sp>
    </p:spTree>
    <p:extLst>
      <p:ext uri="{BB962C8B-B14F-4D97-AF65-F5344CB8AC3E}">
        <p14:creationId xmlns:p14="http://schemas.microsoft.com/office/powerpoint/2010/main" val="1402389223"/>
      </p:ext>
    </p:extLst>
  </p:cSld>
  <p:clrMap bg1="lt1" tx1="dk1" bg2="lt2" tx2="dk2" accent1="accent1" accent2="accent2" accent3="accent3" accent4="accent4" accent5="accent5" accent6="accent6" hlink="hlink" folHlink="folHlink"/>
  <p:sldLayoutIdLst>
    <p:sldLayoutId id="2147483946" r:id="rId1"/>
    <p:sldLayoutId id="2147483947" r:id="rId2"/>
    <p:sldLayoutId id="2147483948" r:id="rId3"/>
    <p:sldLayoutId id="2147483949" r:id="rId4"/>
    <p:sldLayoutId id="2147483950" r:id="rId5"/>
    <p:sldLayoutId id="2147483951" r:id="rId6"/>
    <p:sldLayoutId id="2147483952" r:id="rId7"/>
    <p:sldLayoutId id="2147483953" r:id="rId8"/>
    <p:sldLayoutId id="2147483954" r:id="rId9"/>
    <p:sldLayoutId id="2147483955" r:id="rId10"/>
    <p:sldLayoutId id="2147483956" r:id="rId11"/>
    <p:sldLayoutId id="2147483957" r:id="rId12"/>
    <p:sldLayoutId id="2147483958" r:id="rId13"/>
    <p:sldLayoutId id="2147483959" r:id="rId14"/>
    <p:sldLayoutId id="2147483960" r:id="rId15"/>
    <p:sldLayoutId id="214748396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914400" y="838200"/>
            <a:ext cx="8229600" cy="1470025"/>
          </a:xfrm>
        </p:spPr>
        <p:txBody>
          <a:bodyPr>
            <a:normAutofit/>
          </a:bodyPr>
          <a:lstStyle/>
          <a:p>
            <a:pPr algn="l"/>
            <a:r>
              <a:rPr lang="en-US" sz="4000" dirty="0" smtClean="0"/>
              <a:t>Woodland School District</a:t>
            </a:r>
            <a:br>
              <a:rPr lang="en-US" sz="4000" dirty="0" smtClean="0"/>
            </a:br>
            <a:r>
              <a:rPr lang="en-US" sz="4000" dirty="0" smtClean="0"/>
              <a:t>2018-2019 BUDGET Summary</a:t>
            </a:r>
          </a:p>
        </p:txBody>
      </p:sp>
      <p:sp>
        <p:nvSpPr>
          <p:cNvPr id="3" name="Subtitle 2"/>
          <p:cNvSpPr>
            <a:spLocks noGrp="1"/>
          </p:cNvSpPr>
          <p:nvPr>
            <p:ph type="subTitle" idx="1"/>
          </p:nvPr>
        </p:nvSpPr>
        <p:spPr>
          <a:xfrm>
            <a:off x="2590800" y="3733800"/>
            <a:ext cx="4648200" cy="1752600"/>
          </a:xfrm>
        </p:spPr>
        <p:txBody>
          <a:bodyPr rtlCol="0">
            <a:normAutofit/>
          </a:bodyPr>
          <a:lstStyle/>
          <a:p>
            <a:pPr fontAlgn="auto">
              <a:spcAft>
                <a:spcPts val="0"/>
              </a:spcAft>
              <a:buFont typeface="Arial" pitchFamily="34" charset="0"/>
              <a:buNone/>
              <a:defRPr/>
            </a:pPr>
            <a:r>
              <a:rPr lang="en-US" dirty="0" smtClean="0"/>
              <a:t>Presented by:</a:t>
            </a:r>
          </a:p>
          <a:p>
            <a:pPr fontAlgn="auto">
              <a:spcAft>
                <a:spcPts val="0"/>
              </a:spcAft>
              <a:buFont typeface="Arial" pitchFamily="34" charset="0"/>
              <a:buNone/>
              <a:defRPr/>
            </a:pPr>
            <a:r>
              <a:rPr lang="en-US" dirty="0" smtClean="0"/>
              <a:t>Stacy Brown</a:t>
            </a:r>
          </a:p>
          <a:p>
            <a:pPr fontAlgn="auto">
              <a:spcAft>
                <a:spcPts val="0"/>
              </a:spcAft>
              <a:buFont typeface="Arial" pitchFamily="34" charset="0"/>
              <a:buNone/>
              <a:defRPr/>
            </a:pPr>
            <a:r>
              <a:rPr lang="en-US" dirty="0" smtClean="0"/>
              <a:t>Executive Director of Business Services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and After School Care</a:t>
            </a:r>
            <a:endParaRPr lang="en-US" dirty="0"/>
          </a:p>
        </p:txBody>
      </p:sp>
      <p:sp>
        <p:nvSpPr>
          <p:cNvPr id="7" name="Content Placeholder 6"/>
          <p:cNvSpPr>
            <a:spLocks noGrp="1"/>
          </p:cNvSpPr>
          <p:nvPr>
            <p:ph idx="1"/>
          </p:nvPr>
        </p:nvSpPr>
        <p:spPr>
          <a:xfrm>
            <a:off x="685800" y="1676400"/>
            <a:ext cx="8077200" cy="4648200"/>
          </a:xfrm>
        </p:spPr>
        <p:txBody>
          <a:bodyPr>
            <a:normAutofit/>
          </a:bodyPr>
          <a:lstStyle/>
          <a:p>
            <a:r>
              <a:rPr lang="en-US" dirty="0" smtClean="0"/>
              <a:t>The WCC and YCC programs add opportunities for parents and students in a small community without many daycare options for families</a:t>
            </a:r>
          </a:p>
          <a:p>
            <a:r>
              <a:rPr lang="en-US" dirty="0" smtClean="0"/>
              <a:t>Programs served about 120 families throughout the year and also provide summer care</a:t>
            </a:r>
          </a:p>
          <a:p>
            <a:r>
              <a:rPr lang="en-US" dirty="0" smtClean="0"/>
              <a:t>WCC program is licensed by the state and able to provide options for low income families</a:t>
            </a:r>
          </a:p>
          <a:p>
            <a:r>
              <a:rPr lang="en-US" dirty="0" smtClean="0"/>
              <a:t>Daycare programs are budgeted to run at a loss of $9,345 for 18-19.</a:t>
            </a:r>
          </a:p>
          <a:p>
            <a:pPr>
              <a:buNone/>
            </a:pPr>
            <a:endParaRPr lang="en-US" dirty="0" smtClean="0"/>
          </a:p>
          <a:p>
            <a:endParaRPr lang="en-US" dirty="0" smtClean="0"/>
          </a:p>
          <a:p>
            <a:endParaRPr lang="en-US" dirty="0" smtClean="0"/>
          </a:p>
          <a:p>
            <a:endParaRPr lang="en-US" dirty="0" smtClean="0"/>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 calcmode="lin" valueType="num">
                                      <p:cBhvr additive="base">
                                        <p:cTn id="19"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Enrollment History – Budget to Actual</a:t>
            </a:r>
            <a:endParaRPr lang="en-US"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2014425864"/>
              </p:ext>
            </p:extLst>
          </p:nvPr>
        </p:nvGraphicFramePr>
        <p:xfrm>
          <a:off x="609600" y="2160588"/>
          <a:ext cx="6348413" cy="3881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Certificated Staff</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995896306"/>
              </p:ext>
            </p:extLst>
          </p:nvPr>
        </p:nvGraphicFramePr>
        <p:xfrm>
          <a:off x="609600" y="1331595"/>
          <a:ext cx="6347712" cy="3864536"/>
        </p:xfrm>
        <a:graphic>
          <a:graphicData uri="http://schemas.openxmlformats.org/drawingml/2006/table">
            <a:tbl>
              <a:tblPr>
                <a:tableStyleId>{5C22544A-7EE6-4342-B048-85BDC9FD1C3A}</a:tableStyleId>
              </a:tblPr>
              <a:tblGrid>
                <a:gridCol w="1923550"/>
                <a:gridCol w="1442662"/>
                <a:gridCol w="1154129"/>
                <a:gridCol w="1827371"/>
              </a:tblGrid>
              <a:tr h="382929">
                <a:tc>
                  <a:txBody>
                    <a:bodyPr/>
                    <a:lstStyle/>
                    <a:p>
                      <a:pPr algn="ctr" fontAlgn="b"/>
                      <a:r>
                        <a:rPr lang="en-US" sz="1400" b="1" u="none" strike="noStrike" baseline="0" dirty="0">
                          <a:effectLst/>
                        </a:rPr>
                        <a:t>PROGRAM</a:t>
                      </a:r>
                      <a:endParaRPr lang="en-US" sz="1400" b="1" i="0" u="none" strike="noStrike" baseline="0" dirty="0">
                        <a:effectLst/>
                        <a:latin typeface="Geneva"/>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baseline="0" dirty="0" smtClean="0">
                          <a:effectLst/>
                        </a:rPr>
                        <a:t>17-18 Actual</a:t>
                      </a:r>
                      <a:endParaRPr lang="en-US" sz="1400" b="1" i="0" u="none" strike="noStrike" baseline="0" dirty="0">
                        <a:effectLst/>
                        <a:latin typeface="Geneva"/>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baseline="0" dirty="0" smtClean="0">
                          <a:effectLst/>
                        </a:rPr>
                        <a:t>18-19 Budget</a:t>
                      </a:r>
                      <a:endParaRPr lang="en-US" sz="1400" b="1" i="0" u="none" strike="noStrike" baseline="0" dirty="0">
                        <a:effectLst/>
                        <a:latin typeface="Geneva"/>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ctr" fontAlgn="b"/>
                      <a:r>
                        <a:rPr lang="en-US" sz="1400" b="1" u="none" strike="noStrike" baseline="0" dirty="0">
                          <a:effectLst/>
                        </a:rPr>
                        <a:t>DIFFERENCE</a:t>
                      </a:r>
                      <a:endParaRPr lang="en-US" sz="1400" b="1" i="0" u="none" strike="noStrike" baseline="0" dirty="0">
                        <a:effectLst/>
                        <a:latin typeface="Geneva"/>
                      </a:endParaRPr>
                    </a:p>
                  </a:txBody>
                  <a:tcPr marL="9525" marR="9525" marT="9525" marB="0" anchor="b">
                    <a:lnB w="12700" cap="flat" cmpd="sng" algn="ctr">
                      <a:solidFill>
                        <a:schemeClr val="tx1"/>
                      </a:solidFill>
                      <a:prstDash val="solid"/>
                      <a:round/>
                      <a:headEnd type="none" w="med" len="med"/>
                      <a:tailEnd type="none" w="med" len="med"/>
                    </a:lnB>
                  </a:tcPr>
                </a:tc>
              </a:tr>
              <a:tr h="382929">
                <a:tc>
                  <a:txBody>
                    <a:bodyPr/>
                    <a:lstStyle/>
                    <a:p>
                      <a:pPr algn="l" fontAlgn="b"/>
                      <a:r>
                        <a:rPr lang="en-US" sz="1200" u="none" strike="noStrike" baseline="0" dirty="0">
                          <a:effectLst/>
                        </a:rPr>
                        <a:t>BASIC ED</a:t>
                      </a:r>
                      <a:endParaRPr lang="en-US" sz="1200" b="0" i="0" u="none" strike="noStrike" baseline="0" dirty="0">
                        <a:effectLst/>
                        <a:latin typeface="Geneva"/>
                      </a:endParaRPr>
                    </a:p>
                  </a:txBody>
                  <a:tcPr marL="9525" marR="9525" marT="9525" marB="0" anchor="b">
                    <a:lnT w="12700" cap="flat" cmpd="sng" algn="ctr">
                      <a:solidFill>
                        <a:schemeClr val="tx1"/>
                      </a:solidFill>
                      <a:prstDash val="solid"/>
                      <a:round/>
                      <a:headEnd type="none" w="med" len="med"/>
                      <a:tailEnd type="none" w="med" len="med"/>
                    </a:lnT>
                  </a:tcPr>
                </a:tc>
                <a:tc>
                  <a:txBody>
                    <a:bodyPr/>
                    <a:lstStyle/>
                    <a:p>
                      <a:pPr algn="l" fontAlgn="b"/>
                      <a:r>
                        <a:rPr lang="en-US" sz="1200" b="1" i="0" u="none" strike="noStrike" dirty="0">
                          <a:effectLst/>
                          <a:latin typeface="+mj-lt"/>
                        </a:rPr>
                        <a:t>            121.42 </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l" fontAlgn="b"/>
                      <a:r>
                        <a:rPr lang="en-US" sz="1200" b="1" i="0" u="none" strike="noStrike" dirty="0">
                          <a:effectLst/>
                          <a:latin typeface="+mj-lt"/>
                        </a:rPr>
                        <a:t>             122.37 </a:t>
                      </a:r>
                    </a:p>
                  </a:txBody>
                  <a:tcPr marL="9525" marR="9525" marT="9525" marB="0" anchor="b">
                    <a:lnT w="12700" cap="flat" cmpd="sng" algn="ctr">
                      <a:solidFill>
                        <a:schemeClr val="tx1"/>
                      </a:solidFill>
                      <a:prstDash val="solid"/>
                      <a:round/>
                      <a:headEnd type="none" w="med" len="med"/>
                      <a:tailEnd type="none" w="med" len="med"/>
                    </a:lnT>
                  </a:tcPr>
                </a:tc>
                <a:tc>
                  <a:txBody>
                    <a:bodyPr/>
                    <a:lstStyle/>
                    <a:p>
                      <a:pPr algn="ctr" fontAlgn="b"/>
                      <a:r>
                        <a:rPr lang="en-US" sz="1200" b="1" i="0" u="none" strike="noStrike" dirty="0">
                          <a:effectLst/>
                          <a:latin typeface="+mj-lt"/>
                        </a:rPr>
                        <a:t>                           0.95 </a:t>
                      </a:r>
                    </a:p>
                  </a:txBody>
                  <a:tcPr marL="9525" marR="9525" marT="9525" marB="0" anchor="b">
                    <a:lnT w="12700" cap="flat" cmpd="sng" algn="ctr">
                      <a:solidFill>
                        <a:schemeClr val="tx1"/>
                      </a:solidFill>
                      <a:prstDash val="solid"/>
                      <a:round/>
                      <a:headEnd type="none" w="med" len="med"/>
                      <a:tailEnd type="none" w="med" len="med"/>
                    </a:lnT>
                  </a:tcPr>
                </a:tc>
              </a:tr>
              <a:tr h="195646">
                <a:tc>
                  <a:txBody>
                    <a:bodyPr/>
                    <a:lstStyle/>
                    <a:p>
                      <a:pPr algn="l" fontAlgn="b"/>
                      <a:r>
                        <a:rPr lang="en-US" sz="1200" i="1" u="none" strike="noStrike" baseline="0" dirty="0">
                          <a:effectLst/>
                        </a:rPr>
                        <a:t>          </a:t>
                      </a:r>
                      <a:r>
                        <a:rPr lang="en-US" sz="1200" i="1" u="none" strike="noStrike" baseline="0" dirty="0" smtClean="0">
                          <a:effectLst/>
                        </a:rPr>
                        <a:t>ADMIN</a:t>
                      </a:r>
                      <a:endParaRPr lang="en-US" sz="1200" b="0" i="1" u="none" strike="noStrike" baseline="0" dirty="0">
                        <a:effectLst/>
                        <a:latin typeface="Geneva"/>
                      </a:endParaRPr>
                    </a:p>
                  </a:txBody>
                  <a:tcPr marL="9525" marR="9525" marT="9525" marB="0" anchor="b"/>
                </a:tc>
                <a:tc>
                  <a:txBody>
                    <a:bodyPr/>
                    <a:lstStyle/>
                    <a:p>
                      <a:pPr algn="l" fontAlgn="b"/>
                      <a:r>
                        <a:rPr lang="en-US" sz="1200" b="0" i="0" u="none" strike="noStrike" dirty="0">
                          <a:effectLst/>
                          <a:latin typeface="+mj-lt"/>
                        </a:rPr>
                        <a:t>                7.00 </a:t>
                      </a:r>
                    </a:p>
                  </a:txBody>
                  <a:tcPr marL="9525" marR="9525" marT="9525" marB="0" anchor="b"/>
                </a:tc>
                <a:tc>
                  <a:txBody>
                    <a:bodyPr/>
                    <a:lstStyle/>
                    <a:p>
                      <a:pPr algn="l" fontAlgn="b"/>
                      <a:r>
                        <a:rPr lang="en-US" sz="1200" b="0" i="0" u="none" strike="noStrike">
                          <a:effectLst/>
                          <a:latin typeface="+mj-lt"/>
                        </a:rPr>
                        <a:t>                6.85 </a:t>
                      </a:r>
                    </a:p>
                  </a:txBody>
                  <a:tcPr marL="9525" marR="9525" marT="9525" marB="0" anchor="b"/>
                </a:tc>
                <a:tc>
                  <a:txBody>
                    <a:bodyPr/>
                    <a:lstStyle/>
                    <a:p>
                      <a:pPr algn="ctr" fontAlgn="b"/>
                      <a:r>
                        <a:rPr lang="en-US" sz="1200" b="0" i="0" u="none" strike="noStrike" dirty="0">
                          <a:effectLst/>
                          <a:latin typeface="+mj-lt"/>
                        </a:rPr>
                        <a:t>                          (0.15)</a:t>
                      </a:r>
                    </a:p>
                  </a:txBody>
                  <a:tcPr marL="9525" marR="9525" marT="9525" marB="0" anchor="b"/>
                </a:tc>
              </a:tr>
              <a:tr h="195646">
                <a:tc>
                  <a:txBody>
                    <a:bodyPr/>
                    <a:lstStyle/>
                    <a:p>
                      <a:pPr algn="l" fontAlgn="b"/>
                      <a:r>
                        <a:rPr lang="en-US" sz="1200" i="1" u="none" strike="noStrike" baseline="0" dirty="0">
                          <a:effectLst/>
                        </a:rPr>
                        <a:t>          DISTRICT</a:t>
                      </a:r>
                      <a:endParaRPr lang="en-US" sz="1200" b="0" i="1" u="none" strike="noStrike" baseline="0" dirty="0">
                        <a:effectLst/>
                        <a:latin typeface="Geneva"/>
                      </a:endParaRPr>
                    </a:p>
                  </a:txBody>
                  <a:tcPr marL="9525" marR="9525" marT="9525" marB="0" anchor="b"/>
                </a:tc>
                <a:tc>
                  <a:txBody>
                    <a:bodyPr/>
                    <a:lstStyle/>
                    <a:p>
                      <a:pPr algn="l" fontAlgn="b"/>
                      <a:r>
                        <a:rPr lang="en-US" sz="1200" b="0" i="0" u="none" strike="noStrike" dirty="0">
                          <a:effectLst/>
                          <a:latin typeface="+mj-lt"/>
                        </a:rPr>
                        <a:t>                1.00 </a:t>
                      </a:r>
                    </a:p>
                  </a:txBody>
                  <a:tcPr marL="9525" marR="9525" marT="9525" marB="0" anchor="b"/>
                </a:tc>
                <a:tc>
                  <a:txBody>
                    <a:bodyPr/>
                    <a:lstStyle/>
                    <a:p>
                      <a:pPr algn="l" fontAlgn="b"/>
                      <a:r>
                        <a:rPr lang="en-US" sz="1200" b="0" i="0" u="none" strike="noStrike">
                          <a:effectLst/>
                          <a:latin typeface="+mj-lt"/>
                        </a:rPr>
                        <a:t>                1.00 </a:t>
                      </a:r>
                    </a:p>
                  </a:txBody>
                  <a:tcPr marL="9525" marR="9525" marT="9525" marB="0" anchor="b"/>
                </a:tc>
                <a:tc>
                  <a:txBody>
                    <a:bodyPr/>
                    <a:lstStyle/>
                    <a:p>
                      <a:pPr algn="ctr" fontAlgn="b"/>
                      <a:r>
                        <a:rPr lang="en-US" sz="1200" b="0" i="0" u="none" strike="noStrike" dirty="0">
                          <a:effectLst/>
                          <a:latin typeface="+mj-lt"/>
                        </a:rPr>
                        <a:t>                              -   </a:t>
                      </a:r>
                    </a:p>
                  </a:txBody>
                  <a:tcPr marL="9525" marR="9525" marT="9525" marB="0" anchor="b"/>
                </a:tc>
              </a:tr>
              <a:tr h="195646">
                <a:tc>
                  <a:txBody>
                    <a:bodyPr/>
                    <a:lstStyle/>
                    <a:p>
                      <a:pPr algn="l" fontAlgn="b"/>
                      <a:r>
                        <a:rPr lang="en-US" sz="1200" i="1" u="none" strike="noStrike" baseline="0" dirty="0">
                          <a:effectLst/>
                        </a:rPr>
                        <a:t>          WPS</a:t>
                      </a:r>
                      <a:endParaRPr lang="en-US" sz="1200" b="0" i="1" u="none" strike="noStrike" baseline="0" dirty="0">
                        <a:effectLst/>
                        <a:latin typeface="Geneva"/>
                      </a:endParaRPr>
                    </a:p>
                  </a:txBody>
                  <a:tcPr marL="9525" marR="9525" marT="9525" marB="0" anchor="b"/>
                </a:tc>
                <a:tc>
                  <a:txBody>
                    <a:bodyPr/>
                    <a:lstStyle/>
                    <a:p>
                      <a:pPr algn="l" fontAlgn="b"/>
                      <a:r>
                        <a:rPr lang="en-US" sz="1200" b="0" i="0" u="none" strike="noStrike" dirty="0">
                          <a:effectLst/>
                          <a:latin typeface="+mj-lt"/>
                        </a:rPr>
                        <a:t>              21.39 </a:t>
                      </a:r>
                    </a:p>
                  </a:txBody>
                  <a:tcPr marL="9525" marR="9525" marT="9525" marB="0" anchor="b"/>
                </a:tc>
                <a:tc>
                  <a:txBody>
                    <a:bodyPr/>
                    <a:lstStyle/>
                    <a:p>
                      <a:pPr algn="l" fontAlgn="b"/>
                      <a:r>
                        <a:rPr lang="en-US" sz="1200" b="0" i="0" u="none" strike="noStrike" dirty="0">
                          <a:effectLst/>
                          <a:latin typeface="+mj-lt"/>
                        </a:rPr>
                        <a:t>               </a:t>
                      </a:r>
                      <a:r>
                        <a:rPr lang="en-US" sz="1200" b="0" i="0" u="none" strike="noStrike" dirty="0" smtClean="0">
                          <a:effectLst/>
                          <a:latin typeface="+mj-lt"/>
                        </a:rPr>
                        <a:t>21.47 </a:t>
                      </a:r>
                      <a:endParaRPr lang="en-US" sz="1200" b="0" i="0" u="none" strike="noStrike" dirty="0">
                        <a:effectLst/>
                        <a:latin typeface="+mj-lt"/>
                      </a:endParaRPr>
                    </a:p>
                  </a:txBody>
                  <a:tcPr marL="9525" marR="9525" marT="9525" marB="0" anchor="b"/>
                </a:tc>
                <a:tc>
                  <a:txBody>
                    <a:bodyPr/>
                    <a:lstStyle/>
                    <a:p>
                      <a:pPr algn="ctr" fontAlgn="b"/>
                      <a:r>
                        <a:rPr lang="en-US" sz="1200" b="0" i="0" u="none" strike="noStrike" dirty="0">
                          <a:effectLst/>
                          <a:latin typeface="+mj-lt"/>
                        </a:rPr>
                        <a:t>                           0.08 </a:t>
                      </a:r>
                    </a:p>
                  </a:txBody>
                  <a:tcPr marL="9525" marR="9525" marT="9525" marB="0" anchor="b"/>
                </a:tc>
              </a:tr>
              <a:tr h="225751">
                <a:tc>
                  <a:txBody>
                    <a:bodyPr/>
                    <a:lstStyle/>
                    <a:p>
                      <a:pPr algn="l" fontAlgn="b"/>
                      <a:r>
                        <a:rPr lang="en-US" sz="1200" i="1" u="none" strike="noStrike" baseline="0" dirty="0">
                          <a:effectLst/>
                        </a:rPr>
                        <a:t>          WIS</a:t>
                      </a:r>
                      <a:endParaRPr lang="en-US" sz="1200" b="0" i="1" u="none" strike="noStrike" baseline="0" dirty="0">
                        <a:effectLst/>
                        <a:latin typeface="Geneva"/>
                      </a:endParaRPr>
                    </a:p>
                  </a:txBody>
                  <a:tcPr marL="9525" marR="9525" marT="9525" marB="0" anchor="b"/>
                </a:tc>
                <a:tc>
                  <a:txBody>
                    <a:bodyPr/>
                    <a:lstStyle/>
                    <a:p>
                      <a:pPr algn="l" fontAlgn="b"/>
                      <a:r>
                        <a:rPr lang="en-US" sz="1200" b="0" i="0" u="none" strike="noStrike" dirty="0">
                          <a:effectLst/>
                          <a:latin typeface="+mj-lt"/>
                        </a:rPr>
                        <a:t>              27.34 </a:t>
                      </a:r>
                    </a:p>
                  </a:txBody>
                  <a:tcPr marL="9525" marR="9525" marT="9525" marB="0" anchor="b"/>
                </a:tc>
                <a:tc>
                  <a:txBody>
                    <a:bodyPr/>
                    <a:lstStyle/>
                    <a:p>
                      <a:pPr algn="l" fontAlgn="b"/>
                      <a:r>
                        <a:rPr lang="en-US" sz="1200" b="0" i="0" u="none" strike="noStrike">
                          <a:effectLst/>
                          <a:latin typeface="+mj-lt"/>
                        </a:rPr>
                        <a:t>               29.50 </a:t>
                      </a:r>
                    </a:p>
                  </a:txBody>
                  <a:tcPr marL="9525" marR="9525" marT="9525" marB="0" anchor="b"/>
                </a:tc>
                <a:tc>
                  <a:txBody>
                    <a:bodyPr/>
                    <a:lstStyle/>
                    <a:p>
                      <a:pPr algn="ctr" fontAlgn="b"/>
                      <a:r>
                        <a:rPr lang="en-US" sz="1200" b="0" i="0" u="none" strike="noStrike" dirty="0">
                          <a:effectLst/>
                          <a:latin typeface="+mj-lt"/>
                        </a:rPr>
                        <a:t>                           2.16 </a:t>
                      </a:r>
                    </a:p>
                  </a:txBody>
                  <a:tcPr marL="9525" marR="9525" marT="9525" marB="0" anchor="b"/>
                </a:tc>
              </a:tr>
              <a:tr h="195646">
                <a:tc>
                  <a:txBody>
                    <a:bodyPr/>
                    <a:lstStyle/>
                    <a:p>
                      <a:pPr algn="l" fontAlgn="b"/>
                      <a:r>
                        <a:rPr lang="en-US" sz="1200" i="1" u="none" strike="noStrike" baseline="0">
                          <a:effectLst/>
                        </a:rPr>
                        <a:t>          WMS</a:t>
                      </a:r>
                      <a:endParaRPr lang="en-US" sz="1200" b="0" i="1" u="none" strike="noStrike" baseline="0">
                        <a:effectLst/>
                        <a:latin typeface="Geneva"/>
                      </a:endParaRPr>
                    </a:p>
                  </a:txBody>
                  <a:tcPr marL="9525" marR="9525" marT="9525" marB="0" anchor="b"/>
                </a:tc>
                <a:tc>
                  <a:txBody>
                    <a:bodyPr/>
                    <a:lstStyle/>
                    <a:p>
                      <a:pPr algn="l" fontAlgn="b"/>
                      <a:r>
                        <a:rPr lang="en-US" sz="1200" b="0" i="0" u="none" strike="noStrike" dirty="0">
                          <a:effectLst/>
                          <a:latin typeface="+mj-lt"/>
                        </a:rPr>
                        <a:t>              33.23 </a:t>
                      </a:r>
                    </a:p>
                  </a:txBody>
                  <a:tcPr marL="9525" marR="9525" marT="9525" marB="0" anchor="b"/>
                </a:tc>
                <a:tc>
                  <a:txBody>
                    <a:bodyPr/>
                    <a:lstStyle/>
                    <a:p>
                      <a:pPr algn="l" fontAlgn="b"/>
                      <a:r>
                        <a:rPr lang="en-US" sz="1200" b="0" i="0" u="none" strike="noStrike">
                          <a:effectLst/>
                          <a:latin typeface="+mj-lt"/>
                        </a:rPr>
                        <a:t>               32.13 </a:t>
                      </a:r>
                    </a:p>
                  </a:txBody>
                  <a:tcPr marL="9525" marR="9525" marT="9525" marB="0" anchor="b"/>
                </a:tc>
                <a:tc>
                  <a:txBody>
                    <a:bodyPr/>
                    <a:lstStyle/>
                    <a:p>
                      <a:pPr algn="ctr" fontAlgn="b"/>
                      <a:r>
                        <a:rPr lang="en-US" sz="1200" b="0" i="0" u="none" strike="noStrike" dirty="0">
                          <a:effectLst/>
                          <a:latin typeface="+mj-lt"/>
                        </a:rPr>
                        <a:t>                          (1.10)</a:t>
                      </a:r>
                    </a:p>
                  </a:txBody>
                  <a:tcPr marL="9525" marR="9525" marT="9525" marB="0" anchor="b"/>
                </a:tc>
              </a:tr>
              <a:tr h="195646">
                <a:tc>
                  <a:txBody>
                    <a:bodyPr/>
                    <a:lstStyle/>
                    <a:p>
                      <a:pPr algn="l" fontAlgn="b"/>
                      <a:r>
                        <a:rPr lang="en-US" sz="1200" i="1" u="none" strike="noStrike" baseline="0">
                          <a:effectLst/>
                        </a:rPr>
                        <a:t>          WHS</a:t>
                      </a:r>
                      <a:endParaRPr lang="en-US" sz="1200" b="0" i="1" u="none" strike="noStrike" baseline="0">
                        <a:effectLst/>
                        <a:latin typeface="Geneva"/>
                      </a:endParaRPr>
                    </a:p>
                  </a:txBody>
                  <a:tcPr marL="9525" marR="9525" marT="9525" marB="0" anchor="b"/>
                </a:tc>
                <a:tc>
                  <a:txBody>
                    <a:bodyPr/>
                    <a:lstStyle/>
                    <a:p>
                      <a:pPr algn="l" fontAlgn="b"/>
                      <a:r>
                        <a:rPr lang="en-US" sz="1200" b="0" i="0" u="none" strike="noStrike" dirty="0">
                          <a:effectLst/>
                          <a:latin typeface="+mj-lt"/>
                        </a:rPr>
                        <a:t>              28.46 </a:t>
                      </a:r>
                    </a:p>
                  </a:txBody>
                  <a:tcPr marL="9525" marR="9525" marT="9525" marB="0" anchor="b"/>
                </a:tc>
                <a:tc>
                  <a:txBody>
                    <a:bodyPr/>
                    <a:lstStyle/>
                    <a:p>
                      <a:pPr algn="l" fontAlgn="b"/>
                      <a:r>
                        <a:rPr lang="en-US" sz="1200" b="0" i="0" u="none" strike="noStrike">
                          <a:effectLst/>
                          <a:latin typeface="+mj-lt"/>
                        </a:rPr>
                        <a:t>               28.92 </a:t>
                      </a:r>
                    </a:p>
                  </a:txBody>
                  <a:tcPr marL="9525" marR="9525" marT="9525" marB="0" anchor="b"/>
                </a:tc>
                <a:tc>
                  <a:txBody>
                    <a:bodyPr/>
                    <a:lstStyle/>
                    <a:p>
                      <a:pPr algn="ctr" fontAlgn="b"/>
                      <a:r>
                        <a:rPr lang="en-US" sz="1200" b="0" i="0" u="none" strike="noStrike" dirty="0">
                          <a:effectLst/>
                          <a:latin typeface="+mj-lt"/>
                        </a:rPr>
                        <a:t>                           0.46 </a:t>
                      </a:r>
                    </a:p>
                  </a:txBody>
                  <a:tcPr marL="9525" marR="9525" marT="9525" marB="0" anchor="b"/>
                </a:tc>
              </a:tr>
              <a:tr h="195646">
                <a:tc>
                  <a:txBody>
                    <a:bodyPr/>
                    <a:lstStyle/>
                    <a:p>
                      <a:pPr algn="l" fontAlgn="b"/>
                      <a:r>
                        <a:rPr lang="en-US" sz="1200" i="1" u="none" strike="noStrike" baseline="0">
                          <a:effectLst/>
                        </a:rPr>
                        <a:t>          Yale</a:t>
                      </a:r>
                      <a:endParaRPr lang="en-US" sz="1200" b="0" i="1" u="none" strike="noStrike" baseline="0">
                        <a:effectLst/>
                        <a:latin typeface="Geneva"/>
                      </a:endParaRPr>
                    </a:p>
                  </a:txBody>
                  <a:tcPr marL="9525" marR="9525" marT="9525" marB="0" anchor="b"/>
                </a:tc>
                <a:tc>
                  <a:txBody>
                    <a:bodyPr/>
                    <a:lstStyle/>
                    <a:p>
                      <a:pPr algn="l" fontAlgn="b"/>
                      <a:r>
                        <a:rPr lang="en-US" sz="1200" b="0" i="0" u="none" strike="noStrike" dirty="0">
                          <a:effectLst/>
                          <a:latin typeface="+mj-lt"/>
                        </a:rPr>
                        <a:t>                3.00 </a:t>
                      </a:r>
                    </a:p>
                  </a:txBody>
                  <a:tcPr marL="9525" marR="9525" marT="9525" marB="0" anchor="b"/>
                </a:tc>
                <a:tc>
                  <a:txBody>
                    <a:bodyPr/>
                    <a:lstStyle/>
                    <a:p>
                      <a:pPr algn="l" fontAlgn="b"/>
                      <a:r>
                        <a:rPr lang="en-US" sz="1200" b="0" i="0" u="none" strike="noStrike" dirty="0">
                          <a:effectLst/>
                          <a:latin typeface="+mj-lt"/>
                        </a:rPr>
                        <a:t>                2.50 </a:t>
                      </a:r>
                    </a:p>
                  </a:txBody>
                  <a:tcPr marL="9525" marR="9525" marT="9525" marB="0" anchor="b"/>
                </a:tc>
                <a:tc>
                  <a:txBody>
                    <a:bodyPr/>
                    <a:lstStyle/>
                    <a:p>
                      <a:pPr algn="ctr" fontAlgn="b"/>
                      <a:r>
                        <a:rPr lang="en-US" sz="1200" b="0" i="0" u="none" strike="noStrike" dirty="0">
                          <a:effectLst/>
                          <a:latin typeface="+mj-lt"/>
                        </a:rPr>
                        <a:t>                          (0.50)</a:t>
                      </a:r>
                    </a:p>
                  </a:txBody>
                  <a:tcPr marL="9525" marR="9525" marT="9525" marB="0" anchor="b"/>
                </a:tc>
              </a:tr>
              <a:tr h="195646">
                <a:tc>
                  <a:txBody>
                    <a:bodyPr/>
                    <a:lstStyle/>
                    <a:p>
                      <a:pPr algn="l" fontAlgn="b"/>
                      <a:r>
                        <a:rPr lang="en-US" sz="1200" u="none" strike="noStrike" baseline="0">
                          <a:effectLst/>
                        </a:rPr>
                        <a:t>ALTERNATIVE ED</a:t>
                      </a:r>
                      <a:endParaRPr lang="en-US" sz="1200" b="0" i="0" u="none" strike="noStrike" baseline="0">
                        <a:effectLst/>
                        <a:latin typeface="Geneva"/>
                      </a:endParaRPr>
                    </a:p>
                  </a:txBody>
                  <a:tcPr marL="9525" marR="9525" marT="9525" marB="0" anchor="b"/>
                </a:tc>
                <a:tc>
                  <a:txBody>
                    <a:bodyPr/>
                    <a:lstStyle/>
                    <a:p>
                      <a:pPr algn="l" fontAlgn="b"/>
                      <a:r>
                        <a:rPr lang="en-US" sz="1200" u="none" strike="noStrike" baseline="0" dirty="0" smtClean="0">
                          <a:effectLst/>
                        </a:rPr>
                        <a:t>3.58</a:t>
                      </a:r>
                    </a:p>
                  </a:txBody>
                  <a:tcPr marL="9525" marR="9525" marT="9525" marB="0" anchor="b"/>
                </a:tc>
                <a:tc>
                  <a:txBody>
                    <a:bodyPr/>
                    <a:lstStyle/>
                    <a:p>
                      <a:pPr algn="l" fontAlgn="b"/>
                      <a:r>
                        <a:rPr lang="en-US" sz="1200" u="none" strike="noStrike" baseline="0" dirty="0" smtClean="0">
                          <a:effectLst/>
                        </a:rPr>
                        <a:t>3.55</a:t>
                      </a:r>
                      <a:endParaRPr lang="en-US" sz="1200" b="0" i="0" u="none" strike="noStrike" baseline="0" dirty="0">
                        <a:effectLst/>
                        <a:latin typeface="Geneva"/>
                      </a:endParaRPr>
                    </a:p>
                  </a:txBody>
                  <a:tcPr marL="9525" marR="9525" marT="9525" marB="0" anchor="b"/>
                </a:tc>
                <a:tc>
                  <a:txBody>
                    <a:bodyPr/>
                    <a:lstStyle/>
                    <a:p>
                      <a:pPr algn="ctr" fontAlgn="b"/>
                      <a:r>
                        <a:rPr lang="en-US" sz="1200" b="0" i="0" u="none" strike="noStrike" baseline="0" dirty="0" smtClean="0">
                          <a:effectLst/>
                          <a:latin typeface="+mn-lt"/>
                        </a:rPr>
                        <a:t>(.03)</a:t>
                      </a:r>
                      <a:endParaRPr lang="en-US" sz="1200" b="0" i="0" u="none" strike="noStrike" baseline="0" dirty="0">
                        <a:effectLst/>
                        <a:latin typeface="Geneva"/>
                      </a:endParaRPr>
                    </a:p>
                  </a:txBody>
                  <a:tcPr marL="9525" marR="9525" marT="9525" marB="0" anchor="b"/>
                </a:tc>
              </a:tr>
              <a:tr h="198995">
                <a:tc>
                  <a:txBody>
                    <a:bodyPr/>
                    <a:lstStyle/>
                    <a:p>
                      <a:pPr algn="l" fontAlgn="b"/>
                      <a:r>
                        <a:rPr lang="en-US" sz="1200" u="none" strike="noStrike" baseline="0">
                          <a:effectLst/>
                        </a:rPr>
                        <a:t>SPECIAL ED</a:t>
                      </a:r>
                      <a:endParaRPr lang="en-US" sz="1200" b="0" i="0" u="none" strike="noStrike" baseline="0">
                        <a:effectLst/>
                        <a:latin typeface="Geneva"/>
                      </a:endParaRPr>
                    </a:p>
                  </a:txBody>
                  <a:tcPr marL="9525" marR="9525" marT="9525" marB="0" anchor="b"/>
                </a:tc>
                <a:tc>
                  <a:txBody>
                    <a:bodyPr/>
                    <a:lstStyle/>
                    <a:p>
                      <a:pPr algn="l" fontAlgn="b"/>
                      <a:r>
                        <a:rPr lang="en-US" sz="1200" u="none" strike="noStrike" baseline="0" dirty="0">
                          <a:effectLst/>
                        </a:rPr>
                        <a:t>         </a:t>
                      </a:r>
                      <a:r>
                        <a:rPr lang="en-US" sz="1200" u="none" strike="noStrike" baseline="0" dirty="0" smtClean="0">
                          <a:effectLst/>
                        </a:rPr>
                        <a:t>20.40 </a:t>
                      </a:r>
                      <a:endParaRPr lang="en-US" sz="1200" b="0" i="0" u="none" strike="noStrike" baseline="0" dirty="0">
                        <a:effectLst/>
                        <a:latin typeface="Geneva"/>
                      </a:endParaRPr>
                    </a:p>
                  </a:txBody>
                  <a:tcPr marL="9525" marR="9525" marT="9525" marB="0" anchor="b"/>
                </a:tc>
                <a:tc>
                  <a:txBody>
                    <a:bodyPr/>
                    <a:lstStyle/>
                    <a:p>
                      <a:pPr algn="l" fontAlgn="b"/>
                      <a:r>
                        <a:rPr lang="en-US" sz="1200" u="none" strike="noStrike" baseline="0" dirty="0">
                          <a:effectLst/>
                        </a:rPr>
                        <a:t>               </a:t>
                      </a:r>
                      <a:r>
                        <a:rPr lang="en-US" sz="1200" u="none" strike="noStrike" baseline="0" dirty="0" smtClean="0">
                          <a:effectLst/>
                        </a:rPr>
                        <a:t>20.20 </a:t>
                      </a:r>
                      <a:endParaRPr lang="en-US" sz="1200" b="0" i="0" u="none" strike="noStrike" baseline="0" dirty="0">
                        <a:effectLst/>
                        <a:latin typeface="Geneva"/>
                      </a:endParaRPr>
                    </a:p>
                  </a:txBody>
                  <a:tcPr marL="9525" marR="9525" marT="9525" marB="0" anchor="b"/>
                </a:tc>
                <a:tc>
                  <a:txBody>
                    <a:bodyPr/>
                    <a:lstStyle/>
                    <a:p>
                      <a:pPr algn="l" fontAlgn="b"/>
                      <a:r>
                        <a:rPr lang="en-US" sz="1200" u="none" strike="noStrike" baseline="0" dirty="0">
                          <a:effectLst/>
                        </a:rPr>
                        <a:t>                </a:t>
                      </a:r>
                      <a:r>
                        <a:rPr lang="en-US" sz="1200" u="none" strike="noStrike" baseline="0" dirty="0" smtClean="0">
                          <a:effectLst/>
                        </a:rPr>
                        <a:t>(0.20) </a:t>
                      </a:r>
                      <a:endParaRPr lang="en-US" sz="1200" b="0" i="0" u="none" strike="noStrike" baseline="0" dirty="0">
                        <a:effectLst/>
                        <a:latin typeface="Geneva"/>
                      </a:endParaRPr>
                    </a:p>
                  </a:txBody>
                  <a:tcPr marL="9525" marR="9525" marT="9525" marB="0" anchor="b"/>
                </a:tc>
              </a:tr>
              <a:tr h="195646">
                <a:tc>
                  <a:txBody>
                    <a:bodyPr/>
                    <a:lstStyle/>
                    <a:p>
                      <a:pPr algn="l" fontAlgn="b"/>
                      <a:r>
                        <a:rPr lang="en-US" sz="1200" u="none" strike="noStrike" baseline="0" dirty="0" smtClean="0">
                          <a:effectLst/>
                        </a:rPr>
                        <a:t>CTE – WHS/WMS</a:t>
                      </a:r>
                      <a:endParaRPr lang="en-US" sz="1200" b="0" i="0" u="none" strike="noStrike" baseline="0" dirty="0">
                        <a:effectLst/>
                        <a:latin typeface="Geneva"/>
                      </a:endParaRPr>
                    </a:p>
                  </a:txBody>
                  <a:tcPr marL="9525" marR="9525" marT="9525" marB="0" anchor="b"/>
                </a:tc>
                <a:tc>
                  <a:txBody>
                    <a:bodyPr/>
                    <a:lstStyle/>
                    <a:p>
                      <a:pPr algn="l" fontAlgn="b"/>
                      <a:r>
                        <a:rPr lang="en-US" sz="1200" u="none" strike="noStrike" baseline="0" dirty="0">
                          <a:effectLst/>
                        </a:rPr>
                        <a:t>           </a:t>
                      </a:r>
                      <a:r>
                        <a:rPr lang="en-US" sz="1200" u="none" strike="noStrike" baseline="0" dirty="0" smtClean="0">
                          <a:effectLst/>
                        </a:rPr>
                        <a:t>4.43 </a:t>
                      </a:r>
                      <a:endParaRPr lang="en-US" sz="1200" b="0" i="0" u="none" strike="noStrike" baseline="0" dirty="0">
                        <a:effectLst/>
                        <a:latin typeface="Geneva"/>
                      </a:endParaRPr>
                    </a:p>
                  </a:txBody>
                  <a:tcPr marL="9525" marR="9525" marT="9525" marB="0" anchor="b"/>
                </a:tc>
                <a:tc>
                  <a:txBody>
                    <a:bodyPr/>
                    <a:lstStyle/>
                    <a:p>
                      <a:pPr algn="l" fontAlgn="b"/>
                      <a:r>
                        <a:rPr lang="en-US" sz="1200" u="none" strike="noStrike" baseline="0" dirty="0">
                          <a:effectLst/>
                        </a:rPr>
                        <a:t>              </a:t>
                      </a:r>
                      <a:r>
                        <a:rPr lang="en-US" sz="1200" u="none" strike="noStrike" baseline="0" dirty="0" smtClean="0">
                          <a:effectLst/>
                        </a:rPr>
                        <a:t>   5.37 </a:t>
                      </a:r>
                      <a:endParaRPr lang="en-US" sz="1200" b="0" i="0" u="none" strike="noStrike" baseline="0" dirty="0">
                        <a:effectLst/>
                        <a:latin typeface="Geneva"/>
                      </a:endParaRPr>
                    </a:p>
                  </a:txBody>
                  <a:tcPr marL="9525" marR="9525" marT="9525" marB="0" anchor="b"/>
                </a:tc>
                <a:tc>
                  <a:txBody>
                    <a:bodyPr/>
                    <a:lstStyle/>
                    <a:p>
                      <a:pPr algn="l" fontAlgn="b"/>
                      <a:r>
                        <a:rPr lang="en-US" sz="1200" u="none" strike="noStrike" baseline="0" dirty="0">
                          <a:effectLst/>
                        </a:rPr>
                        <a:t>             </a:t>
                      </a:r>
                      <a:r>
                        <a:rPr lang="en-US" sz="1200" u="none" strike="noStrike" baseline="0" dirty="0" smtClean="0">
                          <a:effectLst/>
                        </a:rPr>
                        <a:t>    0.94</a:t>
                      </a:r>
                      <a:endParaRPr lang="en-US" sz="1200" b="0" i="0" u="none" strike="noStrike" baseline="0" dirty="0">
                        <a:effectLst/>
                        <a:latin typeface="Geneva"/>
                      </a:endParaRPr>
                    </a:p>
                  </a:txBody>
                  <a:tcPr marL="9525" marR="9525" marT="9525" marB="0" anchor="b"/>
                </a:tc>
              </a:tr>
              <a:tr h="329421">
                <a:tc>
                  <a:txBody>
                    <a:bodyPr/>
                    <a:lstStyle/>
                    <a:p>
                      <a:pPr algn="l" fontAlgn="b"/>
                      <a:r>
                        <a:rPr lang="en-US" sz="1200" u="none" strike="noStrike" baseline="0">
                          <a:effectLst/>
                        </a:rPr>
                        <a:t>REMEDIATION</a:t>
                      </a:r>
                      <a:endParaRPr lang="en-US" sz="1200" b="0" i="0" u="none" strike="noStrike" baseline="0">
                        <a:effectLst/>
                        <a:latin typeface="Geneva"/>
                      </a:endParaRPr>
                    </a:p>
                  </a:txBody>
                  <a:tcPr marL="9525" marR="9525" marT="9525" marB="0" anchor="b"/>
                </a:tc>
                <a:tc>
                  <a:txBody>
                    <a:bodyPr/>
                    <a:lstStyle/>
                    <a:p>
                      <a:pPr algn="l" fontAlgn="b"/>
                      <a:r>
                        <a:rPr lang="en-US" sz="1200" u="none" strike="noStrike" baseline="0" dirty="0">
                          <a:effectLst/>
                        </a:rPr>
                        <a:t>           </a:t>
                      </a:r>
                      <a:r>
                        <a:rPr lang="en-US" sz="1200" u="none" strike="noStrike" baseline="0" dirty="0" smtClean="0">
                          <a:effectLst/>
                        </a:rPr>
                        <a:t>5.49 </a:t>
                      </a:r>
                      <a:endParaRPr lang="en-US" sz="1200" b="0" i="0" u="none" strike="noStrike" baseline="0" dirty="0">
                        <a:effectLst/>
                        <a:latin typeface="Geneva"/>
                      </a:endParaRPr>
                    </a:p>
                  </a:txBody>
                  <a:tcPr marL="9525" marR="9525" marT="9525" marB="0" anchor="b"/>
                </a:tc>
                <a:tc>
                  <a:txBody>
                    <a:bodyPr/>
                    <a:lstStyle/>
                    <a:p>
                      <a:pPr algn="l" fontAlgn="b"/>
                      <a:r>
                        <a:rPr lang="en-US" sz="1200" u="none" strike="noStrike" baseline="0" dirty="0">
                          <a:effectLst/>
                        </a:rPr>
                        <a:t>                </a:t>
                      </a:r>
                      <a:r>
                        <a:rPr lang="en-US" sz="1200" u="none" strike="noStrike" baseline="0" dirty="0" smtClean="0">
                          <a:effectLst/>
                        </a:rPr>
                        <a:t> 6.45 </a:t>
                      </a:r>
                      <a:endParaRPr lang="en-US" sz="1200" b="0" i="0" u="none" strike="noStrike" baseline="0" dirty="0">
                        <a:effectLst/>
                        <a:latin typeface="Geneva"/>
                      </a:endParaRPr>
                    </a:p>
                  </a:txBody>
                  <a:tcPr marL="9525" marR="9525" marT="9525" marB="0" anchor="b"/>
                </a:tc>
                <a:tc>
                  <a:txBody>
                    <a:bodyPr/>
                    <a:lstStyle/>
                    <a:p>
                      <a:pPr algn="l" fontAlgn="b"/>
                      <a:r>
                        <a:rPr lang="en-US" sz="1200" u="none" strike="noStrike" baseline="0" dirty="0">
                          <a:effectLst/>
                        </a:rPr>
                        <a:t>                 </a:t>
                      </a:r>
                      <a:r>
                        <a:rPr lang="en-US" sz="1200" u="none" strike="noStrike" baseline="0" dirty="0" smtClean="0">
                          <a:effectLst/>
                        </a:rPr>
                        <a:t>0.96 </a:t>
                      </a:r>
                      <a:endParaRPr lang="en-US" sz="1200" b="0" i="0" u="none" strike="noStrike" baseline="0" dirty="0">
                        <a:effectLst/>
                        <a:latin typeface="Geneva"/>
                      </a:endParaRPr>
                    </a:p>
                  </a:txBody>
                  <a:tcPr marL="9525" marR="9525" marT="9525" marB="0" anchor="b"/>
                </a:tc>
              </a:tr>
              <a:tr h="195646">
                <a:tc>
                  <a:txBody>
                    <a:bodyPr/>
                    <a:lstStyle/>
                    <a:p>
                      <a:pPr algn="l" fontAlgn="b"/>
                      <a:r>
                        <a:rPr lang="en-US" sz="1200" u="none" strike="noStrike" baseline="0">
                          <a:effectLst/>
                        </a:rPr>
                        <a:t>BILINGUAL/HI-C</a:t>
                      </a:r>
                      <a:endParaRPr lang="en-US" sz="1200" b="0" i="0" u="none" strike="noStrike" baseline="0">
                        <a:effectLst/>
                        <a:latin typeface="Geneva"/>
                      </a:endParaRPr>
                    </a:p>
                  </a:txBody>
                  <a:tcPr marL="9525" marR="9525" marT="9525" marB="0" anchor="b"/>
                </a:tc>
                <a:tc>
                  <a:txBody>
                    <a:bodyPr/>
                    <a:lstStyle/>
                    <a:p>
                      <a:pPr algn="l" fontAlgn="b"/>
                      <a:r>
                        <a:rPr lang="en-US" sz="1200" u="none" strike="noStrike" baseline="0" dirty="0">
                          <a:effectLst/>
                        </a:rPr>
                        <a:t>           </a:t>
                      </a:r>
                      <a:r>
                        <a:rPr lang="en-US" sz="1200" u="none" strike="noStrike" baseline="0" dirty="0" smtClean="0">
                          <a:effectLst/>
                        </a:rPr>
                        <a:t>1.40 </a:t>
                      </a:r>
                      <a:endParaRPr lang="en-US" sz="1200" b="0" i="0" u="none" strike="noStrike" baseline="0" dirty="0">
                        <a:effectLst/>
                        <a:latin typeface="Geneva"/>
                      </a:endParaRPr>
                    </a:p>
                  </a:txBody>
                  <a:tcPr marL="9525" marR="9525" marT="9525" marB="0" anchor="b"/>
                </a:tc>
                <a:tc>
                  <a:txBody>
                    <a:bodyPr/>
                    <a:lstStyle/>
                    <a:p>
                      <a:pPr algn="l" fontAlgn="b"/>
                      <a:r>
                        <a:rPr lang="en-US" sz="1200" u="none" strike="noStrike" baseline="0" dirty="0">
                          <a:effectLst/>
                        </a:rPr>
                        <a:t>               </a:t>
                      </a:r>
                      <a:r>
                        <a:rPr lang="en-US" sz="1200" u="none" strike="noStrike" baseline="0" dirty="0" smtClean="0">
                          <a:effectLst/>
                        </a:rPr>
                        <a:t>  0.95 </a:t>
                      </a:r>
                      <a:endParaRPr lang="en-US" sz="1200" b="0" i="0" u="none" strike="noStrike" baseline="0" dirty="0">
                        <a:effectLst/>
                        <a:latin typeface="Geneva"/>
                      </a:endParaRPr>
                    </a:p>
                  </a:txBody>
                  <a:tcPr marL="9525" marR="9525" marT="9525" marB="0" anchor="b"/>
                </a:tc>
                <a:tc>
                  <a:txBody>
                    <a:bodyPr/>
                    <a:lstStyle/>
                    <a:p>
                      <a:pPr algn="l" fontAlgn="b"/>
                      <a:r>
                        <a:rPr lang="en-US" sz="1200" u="none" strike="noStrike" baseline="0" dirty="0">
                          <a:effectLst/>
                        </a:rPr>
                        <a:t>            </a:t>
                      </a:r>
                      <a:r>
                        <a:rPr lang="en-US" sz="1200" u="none" strike="noStrike" baseline="0" dirty="0" smtClean="0">
                          <a:effectLst/>
                        </a:rPr>
                        <a:t>    (0.45) </a:t>
                      </a:r>
                      <a:endParaRPr lang="en-US" sz="1200" b="0" i="0" u="none" strike="noStrike" baseline="0" dirty="0">
                        <a:effectLst/>
                        <a:latin typeface="Geneva"/>
                      </a:endParaRPr>
                    </a:p>
                  </a:txBody>
                  <a:tcPr marL="9525" marR="9525" marT="9525" marB="0" anchor="b"/>
                </a:tc>
              </a:tr>
              <a:tr h="195646">
                <a:tc>
                  <a:txBody>
                    <a:bodyPr/>
                    <a:lstStyle/>
                    <a:p>
                      <a:pPr algn="l" fontAlgn="b"/>
                      <a:r>
                        <a:rPr lang="en-US" sz="1200" u="none" strike="noStrike" baseline="0">
                          <a:effectLst/>
                        </a:rPr>
                        <a:t>DISTRICT SUPPORT</a:t>
                      </a:r>
                      <a:endParaRPr lang="en-US" sz="1200" b="0" i="0" u="none" strike="noStrike" baseline="0">
                        <a:effectLst/>
                        <a:latin typeface="Geneva"/>
                      </a:endParaRPr>
                    </a:p>
                  </a:txBody>
                  <a:tcPr marL="9525" marR="9525" marT="9525" marB="0" anchor="b"/>
                </a:tc>
                <a:tc>
                  <a:txBody>
                    <a:bodyPr/>
                    <a:lstStyle/>
                    <a:p>
                      <a:pPr algn="l" fontAlgn="b"/>
                      <a:r>
                        <a:rPr lang="en-US" sz="1200" u="none" strike="noStrike" baseline="0" dirty="0">
                          <a:effectLst/>
                        </a:rPr>
                        <a:t>           1.00 </a:t>
                      </a:r>
                      <a:endParaRPr lang="en-US" sz="1200" b="0" i="0" u="none" strike="noStrike" baseline="0" dirty="0">
                        <a:effectLst/>
                        <a:latin typeface="Geneva"/>
                      </a:endParaRPr>
                    </a:p>
                  </a:txBody>
                  <a:tcPr marL="9525" marR="9525" marT="9525" marB="0" anchor="b"/>
                </a:tc>
                <a:tc>
                  <a:txBody>
                    <a:bodyPr/>
                    <a:lstStyle/>
                    <a:p>
                      <a:pPr algn="l" fontAlgn="b"/>
                      <a:r>
                        <a:rPr lang="en-US" sz="1200" u="none" strike="noStrike" baseline="0" dirty="0">
                          <a:effectLst/>
                        </a:rPr>
                        <a:t>              </a:t>
                      </a:r>
                      <a:r>
                        <a:rPr lang="en-US" sz="1200" u="none" strike="noStrike" baseline="0" dirty="0" smtClean="0">
                          <a:effectLst/>
                        </a:rPr>
                        <a:t>   </a:t>
                      </a:r>
                      <a:r>
                        <a:rPr lang="en-US" sz="1200" u="none" strike="noStrike" baseline="0" dirty="0">
                          <a:effectLst/>
                        </a:rPr>
                        <a:t>1.00 </a:t>
                      </a:r>
                      <a:endParaRPr lang="en-US" sz="1200" b="0" i="0" u="none" strike="noStrike" baseline="0" dirty="0">
                        <a:effectLst/>
                        <a:latin typeface="Geneva"/>
                      </a:endParaRPr>
                    </a:p>
                  </a:txBody>
                  <a:tcPr marL="9525" marR="9525" marT="9525" marB="0" anchor="b"/>
                </a:tc>
                <a:tc>
                  <a:txBody>
                    <a:bodyPr/>
                    <a:lstStyle/>
                    <a:p>
                      <a:pPr algn="l" fontAlgn="b"/>
                      <a:r>
                        <a:rPr lang="en-US" sz="1200" u="none" strike="noStrike" baseline="0" dirty="0">
                          <a:effectLst/>
                        </a:rPr>
                        <a:t>                    -   </a:t>
                      </a:r>
                      <a:endParaRPr lang="en-US" sz="1200" b="0" i="0" u="none" strike="noStrike" baseline="0" dirty="0">
                        <a:effectLst/>
                        <a:latin typeface="Geneva"/>
                      </a:endParaRPr>
                    </a:p>
                  </a:txBody>
                  <a:tcPr marL="9525" marR="9525" marT="9525" marB="0" anchor="b"/>
                </a:tc>
              </a:tr>
              <a:tr h="195646">
                <a:tc>
                  <a:txBody>
                    <a:bodyPr/>
                    <a:lstStyle/>
                    <a:p>
                      <a:pPr algn="l" fontAlgn="b"/>
                      <a:r>
                        <a:rPr lang="en-US" sz="1200" u="none" strike="noStrike" baseline="0">
                          <a:effectLst/>
                        </a:rPr>
                        <a:t> </a:t>
                      </a:r>
                      <a:endParaRPr lang="en-US" sz="1200" b="0" i="0" u="none" strike="noStrike" baseline="0">
                        <a:effectLst/>
                        <a:latin typeface="Geneva"/>
                      </a:endParaRPr>
                    </a:p>
                  </a:txBody>
                  <a:tcPr marL="9525" marR="9525" marT="9525" marB="0" anchor="b"/>
                </a:tc>
                <a:tc>
                  <a:txBody>
                    <a:bodyPr/>
                    <a:lstStyle/>
                    <a:p>
                      <a:pPr algn="l" fontAlgn="b"/>
                      <a:r>
                        <a:rPr lang="en-US" sz="1200" u="none" strike="noStrike" baseline="0" dirty="0">
                          <a:effectLst/>
                        </a:rPr>
                        <a:t> </a:t>
                      </a:r>
                      <a:endParaRPr lang="en-US" sz="1200" b="0" i="0" u="none" strike="noStrike" baseline="0" dirty="0">
                        <a:effectLst/>
                        <a:latin typeface="Geneva"/>
                      </a:endParaRPr>
                    </a:p>
                  </a:txBody>
                  <a:tcPr marL="9525" marR="9525" marT="9525" marB="0" anchor="b"/>
                </a:tc>
                <a:tc>
                  <a:txBody>
                    <a:bodyPr/>
                    <a:lstStyle/>
                    <a:p>
                      <a:pPr algn="l" fontAlgn="b"/>
                      <a:r>
                        <a:rPr lang="en-US" sz="1200" u="none" strike="noStrike" baseline="0" dirty="0">
                          <a:effectLst/>
                        </a:rPr>
                        <a:t> </a:t>
                      </a:r>
                      <a:endParaRPr lang="en-US" sz="1200" b="0" i="0" u="none" strike="noStrike" baseline="0" dirty="0">
                        <a:effectLst/>
                        <a:latin typeface="Geneva"/>
                      </a:endParaRPr>
                    </a:p>
                  </a:txBody>
                  <a:tcPr marL="9525" marR="9525" marT="9525" marB="0" anchor="b"/>
                </a:tc>
                <a:tc>
                  <a:txBody>
                    <a:bodyPr/>
                    <a:lstStyle/>
                    <a:p>
                      <a:pPr algn="l" fontAlgn="b"/>
                      <a:r>
                        <a:rPr lang="en-US" sz="1200" u="none" strike="noStrike" baseline="0" dirty="0">
                          <a:effectLst/>
                        </a:rPr>
                        <a:t> </a:t>
                      </a:r>
                      <a:endParaRPr lang="en-US" sz="1200" b="0" i="0" u="none" strike="noStrike" baseline="0" dirty="0">
                        <a:effectLst/>
                        <a:latin typeface="Geneva"/>
                      </a:endParaRPr>
                    </a:p>
                  </a:txBody>
                  <a:tcPr marL="9525" marR="9525" marT="9525" marB="0" anchor="b"/>
                </a:tc>
              </a:tr>
              <a:tr h="177874">
                <a:tc>
                  <a:txBody>
                    <a:bodyPr/>
                    <a:lstStyle/>
                    <a:p>
                      <a:pPr algn="l" fontAlgn="b"/>
                      <a:r>
                        <a:rPr lang="en-US" sz="1200" u="none" strike="noStrike" baseline="0" dirty="0">
                          <a:effectLst/>
                        </a:rPr>
                        <a:t>TOTAL </a:t>
                      </a:r>
                      <a:r>
                        <a:rPr lang="en-US" sz="1200" u="none" strike="noStrike" baseline="0" dirty="0" smtClean="0">
                          <a:effectLst/>
                        </a:rPr>
                        <a:t>CERT/ADMIN</a:t>
                      </a:r>
                      <a:endParaRPr lang="en-US" sz="1200" b="0" i="0" u="none" strike="noStrike" baseline="0" dirty="0">
                        <a:effectLst/>
                        <a:latin typeface="Geneva"/>
                      </a:endParaRPr>
                    </a:p>
                  </a:txBody>
                  <a:tcPr marL="9525" marR="9525" marT="9525" marB="0" anchor="b"/>
                </a:tc>
                <a:tc>
                  <a:txBody>
                    <a:bodyPr/>
                    <a:lstStyle/>
                    <a:p>
                      <a:pPr algn="l" fontAlgn="b"/>
                      <a:r>
                        <a:rPr lang="en-US" sz="1200" u="none" strike="noStrike" baseline="0" dirty="0">
                          <a:effectLst/>
                        </a:rPr>
                        <a:t>        </a:t>
                      </a:r>
                      <a:r>
                        <a:rPr lang="en-US" sz="1200" u="none" strike="noStrike" baseline="0" dirty="0" smtClean="0">
                          <a:effectLst/>
                        </a:rPr>
                        <a:t>153.75 </a:t>
                      </a:r>
                      <a:endParaRPr lang="en-US" sz="1200" b="0" i="0" u="none" strike="noStrike" baseline="0" dirty="0">
                        <a:effectLst/>
                        <a:latin typeface="Geneva"/>
                      </a:endParaRPr>
                    </a:p>
                  </a:txBody>
                  <a:tcPr marL="9525" marR="9525" marT="9525" marB="0" anchor="b"/>
                </a:tc>
                <a:tc>
                  <a:txBody>
                    <a:bodyPr/>
                    <a:lstStyle/>
                    <a:p>
                      <a:pPr algn="l" fontAlgn="b"/>
                      <a:r>
                        <a:rPr lang="en-US" sz="1200" u="none" strike="noStrike" baseline="0" dirty="0">
                          <a:effectLst/>
                        </a:rPr>
                        <a:t>             153.75 </a:t>
                      </a:r>
                      <a:endParaRPr lang="en-US" sz="1200" b="0" i="0" u="none" strike="noStrike" baseline="0" dirty="0">
                        <a:effectLst/>
                        <a:latin typeface="Geneva"/>
                      </a:endParaRPr>
                    </a:p>
                  </a:txBody>
                  <a:tcPr marL="9525" marR="9525" marT="9525" marB="0" anchor="b"/>
                </a:tc>
                <a:tc>
                  <a:txBody>
                    <a:bodyPr/>
                    <a:lstStyle/>
                    <a:p>
                      <a:pPr algn="l" fontAlgn="b"/>
                      <a:r>
                        <a:rPr lang="en-US" sz="1200" u="none" strike="noStrike" baseline="0" dirty="0">
                          <a:effectLst/>
                        </a:rPr>
                        <a:t>                 </a:t>
                      </a:r>
                      <a:r>
                        <a:rPr lang="en-US" sz="1200" u="none" strike="noStrike" baseline="0" dirty="0" smtClean="0">
                          <a:effectLst/>
                        </a:rPr>
                        <a:t>2.81 </a:t>
                      </a:r>
                      <a:endParaRPr lang="en-US" sz="1200" b="0" i="0" u="none" strike="noStrike" baseline="0" dirty="0">
                        <a:effectLst/>
                        <a:latin typeface="Geneva"/>
                      </a:endParaRPr>
                    </a:p>
                  </a:txBody>
                  <a:tcPr marL="9525" marR="9525" marT="9525" marB="0" anchor="b"/>
                </a:tc>
              </a:tr>
            </a:tbl>
          </a:graphicData>
        </a:graphic>
      </p:graphicFrame>
      <p:sp>
        <p:nvSpPr>
          <p:cNvPr id="5" name="TextBox 4"/>
          <p:cNvSpPr txBox="1"/>
          <p:nvPr/>
        </p:nvSpPr>
        <p:spPr>
          <a:xfrm>
            <a:off x="609599" y="5334000"/>
            <a:ext cx="6172201" cy="1477328"/>
          </a:xfrm>
          <a:prstGeom prst="rect">
            <a:avLst/>
          </a:prstGeom>
          <a:noFill/>
        </p:spPr>
        <p:txBody>
          <a:bodyPr wrap="square" rtlCol="0">
            <a:spAutoFit/>
          </a:bodyPr>
          <a:lstStyle/>
          <a:p>
            <a:r>
              <a:rPr lang="en-US" sz="1000" dirty="0" smtClean="0"/>
              <a:t>Overall increase of 2.8 from 17-18 actual is a combination of staff decreases in some areas, increases in others and moving of staff between programs.  The decreases include a 1.0 District Math Coach, .40 PE Teacher at WHS and .35 at Yale.  The increases include 2 additional 3</a:t>
            </a:r>
            <a:r>
              <a:rPr lang="en-US" sz="1000" baseline="30000" dirty="0" smtClean="0"/>
              <a:t>rd</a:t>
            </a:r>
            <a:r>
              <a:rPr lang="en-US" sz="1000" dirty="0" smtClean="0"/>
              <a:t> grade teachers, a 1.0 Math teacher and WHS, a 1.0 ELL/Intervention teacher at WPS, .20 Principal at Yale being filled by at teacher/intern and .40 Physical Therapist that we previously contracted.</a:t>
            </a:r>
          </a:p>
          <a:p>
            <a:endParaRPr lang="en-US" sz="1000" dirty="0"/>
          </a:p>
          <a:p>
            <a:r>
              <a:rPr lang="en-US" sz="1000" dirty="0" smtClean="0"/>
              <a:t>The budget also includes a 9</a:t>
            </a:r>
            <a:r>
              <a:rPr lang="en-US" sz="1000" baseline="30000" dirty="0" smtClean="0"/>
              <a:t>th</a:t>
            </a:r>
            <a:r>
              <a:rPr lang="en-US" sz="1000" dirty="0" smtClean="0"/>
              <a:t> KG teacher.  This was not a full increase from 17-18 as we had one position at WPS that only filled by one staff member, but we had another on administrative leave for a large part of the year which is included in the 17-18 count.</a:t>
            </a:r>
            <a:endParaRPr lang="en-US" sz="1000" dirty="0"/>
          </a:p>
        </p:txBody>
      </p:sp>
    </p:spTree>
    <p:extLst>
      <p:ext uri="{BB962C8B-B14F-4D97-AF65-F5344CB8AC3E}">
        <p14:creationId xmlns:p14="http://schemas.microsoft.com/office/powerpoint/2010/main" val="3307642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Classified Staff</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065517219"/>
              </p:ext>
            </p:extLst>
          </p:nvPr>
        </p:nvGraphicFramePr>
        <p:xfrm>
          <a:off x="762000" y="1371599"/>
          <a:ext cx="7696200" cy="5558527"/>
        </p:xfrm>
        <a:graphic>
          <a:graphicData uri="http://schemas.openxmlformats.org/drawingml/2006/table">
            <a:tbl>
              <a:tblPr>
                <a:tableStyleId>{5C22544A-7EE6-4342-B048-85BDC9FD1C3A}</a:tableStyleId>
              </a:tblPr>
              <a:tblGrid>
                <a:gridCol w="1936963"/>
                <a:gridCol w="885468"/>
                <a:gridCol w="1121594"/>
                <a:gridCol w="1151110"/>
                <a:gridCol w="2601065"/>
              </a:tblGrid>
              <a:tr h="423590">
                <a:tc>
                  <a:txBody>
                    <a:bodyPr/>
                    <a:lstStyle/>
                    <a:p>
                      <a:pPr algn="ctr" fontAlgn="b"/>
                      <a:r>
                        <a:rPr lang="en-US" sz="1200" b="1" u="sng" strike="noStrike" dirty="0">
                          <a:effectLst/>
                        </a:rPr>
                        <a:t>PROGRAM</a:t>
                      </a:r>
                      <a:endParaRPr lang="en-US" sz="1200" b="1" i="0" u="sng" strike="noStrike" dirty="0">
                        <a:effectLst/>
                        <a:latin typeface="Geneva"/>
                      </a:endParaRPr>
                    </a:p>
                  </a:txBody>
                  <a:tcPr marL="9525" marR="9525" marT="9525" marB="0" anchor="b"/>
                </a:tc>
                <a:tc>
                  <a:txBody>
                    <a:bodyPr/>
                    <a:lstStyle/>
                    <a:p>
                      <a:pPr algn="ctr" fontAlgn="b"/>
                      <a:r>
                        <a:rPr lang="en-US" sz="1400" b="1" u="none" strike="noStrike" baseline="0" dirty="0" smtClean="0">
                          <a:effectLst/>
                        </a:rPr>
                        <a:t>17-18 Actual</a:t>
                      </a:r>
                      <a:endParaRPr lang="en-US" sz="1400" b="1" i="0" u="none" strike="noStrike" baseline="0" dirty="0">
                        <a:effectLst/>
                        <a:latin typeface="Geneva"/>
                      </a:endParaRPr>
                    </a:p>
                  </a:txBody>
                  <a:tcPr marL="9525" marR="9525" marT="9525" marB="0" anchor="b"/>
                </a:tc>
                <a:tc>
                  <a:txBody>
                    <a:bodyPr/>
                    <a:lstStyle/>
                    <a:p>
                      <a:pPr algn="ctr" fontAlgn="b"/>
                      <a:r>
                        <a:rPr lang="en-US" sz="1400" b="1" u="none" strike="noStrike" baseline="0" dirty="0" smtClean="0">
                          <a:effectLst/>
                        </a:rPr>
                        <a:t>18-19 Budget</a:t>
                      </a:r>
                      <a:endParaRPr lang="en-US" sz="1400" b="1" i="0" u="none" strike="noStrike" baseline="0" dirty="0">
                        <a:effectLst/>
                        <a:latin typeface="Geneva"/>
                      </a:endParaRPr>
                    </a:p>
                  </a:txBody>
                  <a:tcPr marL="9525" marR="9525" marT="9525" marB="0" anchor="b"/>
                </a:tc>
                <a:tc>
                  <a:txBody>
                    <a:bodyPr/>
                    <a:lstStyle/>
                    <a:p>
                      <a:pPr algn="ctr" fontAlgn="b"/>
                      <a:r>
                        <a:rPr lang="en-US" sz="1200" b="1" u="sng" strike="noStrike" dirty="0">
                          <a:effectLst/>
                        </a:rPr>
                        <a:t>DIFFERENCE</a:t>
                      </a:r>
                      <a:endParaRPr lang="en-US" sz="1200" b="1" i="0" u="sng" strike="noStrike" dirty="0">
                        <a:effectLst/>
                        <a:latin typeface="Geneva"/>
                      </a:endParaRPr>
                    </a:p>
                  </a:txBody>
                  <a:tcPr marL="9525" marR="9525" marT="9525" marB="0" anchor="b"/>
                </a:tc>
                <a:tc>
                  <a:txBody>
                    <a:bodyPr/>
                    <a:lstStyle/>
                    <a:p>
                      <a:pPr algn="l" fontAlgn="b"/>
                      <a:r>
                        <a:rPr lang="en-US" sz="1200" b="1" u="sng" strike="noStrike" dirty="0">
                          <a:effectLst/>
                        </a:rPr>
                        <a:t>EXPLANATION</a:t>
                      </a:r>
                      <a:endParaRPr lang="en-US" sz="1200" b="1" i="0" u="sng" strike="noStrike" dirty="0">
                        <a:effectLst/>
                        <a:latin typeface="Geneva"/>
                      </a:endParaRPr>
                    </a:p>
                  </a:txBody>
                  <a:tcPr marL="9525" marR="9525" marT="9525" marB="0" anchor="b"/>
                </a:tc>
              </a:tr>
              <a:tr h="541972">
                <a:tc>
                  <a:txBody>
                    <a:bodyPr/>
                    <a:lstStyle/>
                    <a:p>
                      <a:pPr algn="l" fontAlgn="b"/>
                      <a:r>
                        <a:rPr lang="en-US" sz="1200" u="none" strike="noStrike" dirty="0">
                          <a:effectLst/>
                        </a:rPr>
                        <a:t>BASIC ED</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33.14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32.85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.90 </a:t>
                      </a:r>
                      <a:endParaRPr lang="en-US" sz="1200" b="0" i="0" u="none" strike="noStrike" dirty="0">
                        <a:effectLst/>
                        <a:latin typeface="Geneva"/>
                      </a:endParaRPr>
                    </a:p>
                  </a:txBody>
                  <a:tcPr marL="9525" marR="9525" marT="9525" marB="0" anchor="b"/>
                </a:tc>
                <a:tc>
                  <a:txBody>
                    <a:bodyPr/>
                    <a:lstStyle/>
                    <a:p>
                      <a:pPr algn="l" fontAlgn="b"/>
                      <a:r>
                        <a:rPr lang="en-US" sz="1200" b="0" i="0" u="none" strike="noStrike" dirty="0" smtClean="0">
                          <a:effectLst/>
                          <a:latin typeface="+mn-lt"/>
                        </a:rPr>
                        <a:t>Decrease</a:t>
                      </a:r>
                      <a:r>
                        <a:rPr lang="en-US" sz="1200" b="0" i="0" u="none" strike="noStrike" baseline="0" dirty="0" smtClean="0">
                          <a:effectLst/>
                          <a:latin typeface="+mn-lt"/>
                        </a:rPr>
                        <a:t> in behavior para at WIS and increased in LPN staff at WPS and WIS, Para at WHS in PASS program</a:t>
                      </a:r>
                      <a:endParaRPr lang="en-US" sz="1200" b="0" i="0" u="none" strike="noStrike" dirty="0">
                        <a:effectLst/>
                        <a:latin typeface="Geneva"/>
                      </a:endParaRPr>
                    </a:p>
                  </a:txBody>
                  <a:tcPr marL="9525" marR="9525" marT="9525" marB="0" anchor="b"/>
                </a:tc>
              </a:tr>
              <a:tr h="258577">
                <a:tc>
                  <a:txBody>
                    <a:bodyPr/>
                    <a:lstStyle/>
                    <a:p>
                      <a:pPr algn="l" fontAlgn="b"/>
                      <a:r>
                        <a:rPr lang="en-US" sz="1200" u="none" strike="noStrike">
                          <a:effectLst/>
                        </a:rPr>
                        <a:t>ALTERNATIVE ED</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1.15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1.61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0.46 </a:t>
                      </a:r>
                      <a:endParaRPr lang="en-US" sz="1200" b="0" i="0" u="none" strike="noStrike" dirty="0">
                        <a:effectLst/>
                        <a:latin typeface="Geneva"/>
                      </a:endParaRPr>
                    </a:p>
                  </a:txBody>
                  <a:tcPr marL="9525" marR="9525" marT="9525" marB="0" anchor="b"/>
                </a:tc>
                <a:tc>
                  <a:txBody>
                    <a:bodyPr/>
                    <a:lstStyle/>
                    <a:p>
                      <a:pPr algn="l" fontAlgn="b"/>
                      <a:r>
                        <a:rPr lang="en-US" sz="1200" b="0" i="0" u="none" strike="noStrike" dirty="0" smtClean="0">
                          <a:effectLst/>
                          <a:latin typeface="Geneva"/>
                        </a:rPr>
                        <a:t>Increase</a:t>
                      </a:r>
                      <a:r>
                        <a:rPr lang="en-US" sz="1200" b="0" i="0" u="none" strike="noStrike" baseline="0" dirty="0" smtClean="0">
                          <a:effectLst/>
                          <a:latin typeface="Geneva"/>
                        </a:rPr>
                        <a:t> of 5 hour para at TEAM</a:t>
                      </a:r>
                      <a:endParaRPr lang="en-US" sz="1200" b="0" i="0" u="none" strike="noStrike" dirty="0">
                        <a:effectLst/>
                        <a:latin typeface="Geneva"/>
                      </a:endParaRPr>
                    </a:p>
                  </a:txBody>
                  <a:tcPr marL="9525" marR="9525" marT="9525" marB="0" anchor="b"/>
                </a:tc>
              </a:tr>
              <a:tr h="541972">
                <a:tc>
                  <a:txBody>
                    <a:bodyPr/>
                    <a:lstStyle/>
                    <a:p>
                      <a:pPr algn="l" fontAlgn="b"/>
                      <a:r>
                        <a:rPr lang="en-US" sz="1200" u="none" strike="noStrike">
                          <a:effectLst/>
                        </a:rPr>
                        <a:t>SPECIAL ED</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25.36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29.00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3.64 </a:t>
                      </a:r>
                      <a:endParaRPr lang="en-US" sz="1200" b="0" i="0" u="none" strike="noStrike" dirty="0">
                        <a:effectLst/>
                        <a:latin typeface="Geneva"/>
                      </a:endParaRPr>
                    </a:p>
                  </a:txBody>
                  <a:tcPr marL="9525" marR="9525" marT="9525" marB="0" anchor="b"/>
                </a:tc>
                <a:tc>
                  <a:txBody>
                    <a:bodyPr/>
                    <a:lstStyle/>
                    <a:p>
                      <a:pPr algn="l" fontAlgn="b"/>
                      <a:r>
                        <a:rPr lang="en-US" sz="1200" b="0" i="0" u="none" strike="noStrike" dirty="0" smtClean="0">
                          <a:effectLst/>
                          <a:latin typeface="Geneva"/>
                        </a:rPr>
                        <a:t>A</a:t>
                      </a:r>
                      <a:r>
                        <a:rPr lang="en-US" sz="1200" b="0" i="0" u="none" strike="noStrike" baseline="0" dirty="0" smtClean="0">
                          <a:effectLst/>
                          <a:latin typeface="Geneva"/>
                        </a:rPr>
                        <a:t> number of temp positions hired as permanent and </a:t>
                      </a:r>
                      <a:r>
                        <a:rPr lang="en-US" sz="1200" b="0" i="0" u="none" strike="noStrike" baseline="0" dirty="0" err="1" smtClean="0">
                          <a:effectLst/>
                          <a:latin typeface="Geneva"/>
                        </a:rPr>
                        <a:t>add’l</a:t>
                      </a:r>
                      <a:r>
                        <a:rPr lang="en-US" sz="1200" b="0" i="0" u="none" strike="noStrike" baseline="0" dirty="0" smtClean="0">
                          <a:effectLst/>
                          <a:latin typeface="Geneva"/>
                        </a:rPr>
                        <a:t> positions in case high need students move into district</a:t>
                      </a:r>
                      <a:endParaRPr lang="en-US" sz="1200" b="0" i="0" u="none" strike="noStrike" dirty="0">
                        <a:effectLst/>
                        <a:latin typeface="Geneva"/>
                      </a:endParaRPr>
                    </a:p>
                  </a:txBody>
                  <a:tcPr marL="9525" marR="9525" marT="9525" marB="0" anchor="b"/>
                </a:tc>
              </a:tr>
              <a:tr h="258577">
                <a:tc>
                  <a:txBody>
                    <a:bodyPr/>
                    <a:lstStyle/>
                    <a:p>
                      <a:pPr algn="l" fontAlgn="b"/>
                      <a:r>
                        <a:rPr lang="en-US" sz="1200" u="none" strike="noStrike">
                          <a:effectLst/>
                        </a:rPr>
                        <a:t>CTE</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0.77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0.77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0</a:t>
                      </a:r>
                      <a:endParaRPr lang="en-US" sz="1200" b="0" i="0" u="none" strike="noStrike" dirty="0">
                        <a:effectLst/>
                        <a:latin typeface="Geneva"/>
                      </a:endParaRPr>
                    </a:p>
                  </a:txBody>
                  <a:tcPr marL="9525" marR="9525" marT="9525" marB="0" anchor="b"/>
                </a:tc>
                <a:tc>
                  <a:txBody>
                    <a:bodyPr/>
                    <a:lstStyle/>
                    <a:p>
                      <a:pPr algn="l" fontAlgn="b"/>
                      <a:endParaRPr lang="en-US" sz="1200" b="0" i="0" u="none" strike="noStrike" dirty="0">
                        <a:effectLst/>
                        <a:latin typeface="Geneva"/>
                      </a:endParaRPr>
                    </a:p>
                  </a:txBody>
                  <a:tcPr marL="9525" marR="9525" marT="9525" marB="0" anchor="b"/>
                </a:tc>
              </a:tr>
              <a:tr h="258577">
                <a:tc>
                  <a:txBody>
                    <a:bodyPr/>
                    <a:lstStyle/>
                    <a:p>
                      <a:pPr algn="l" fontAlgn="b"/>
                      <a:r>
                        <a:rPr lang="en-US" sz="1200" u="none" strike="noStrike">
                          <a:effectLst/>
                        </a:rPr>
                        <a:t>REMEDIATION</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7.61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7.11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.50</a:t>
                      </a:r>
                      <a:endParaRPr lang="en-US" sz="1200" b="0" i="0" u="none" strike="noStrike" dirty="0">
                        <a:effectLst/>
                        <a:latin typeface="Geneva"/>
                      </a:endParaRPr>
                    </a:p>
                  </a:txBody>
                  <a:tcPr marL="9525" marR="9525" marT="9525" marB="0" anchor="b"/>
                </a:tc>
                <a:tc>
                  <a:txBody>
                    <a:bodyPr/>
                    <a:lstStyle/>
                    <a:p>
                      <a:pPr algn="l" fontAlgn="b"/>
                      <a:r>
                        <a:rPr lang="en-US" sz="1200" b="0" i="0" u="none" strike="noStrike" baseline="0" dirty="0" smtClean="0">
                          <a:effectLst/>
                          <a:latin typeface="Geneva"/>
                        </a:rPr>
                        <a:t>Decrease thru attrition at WMS</a:t>
                      </a:r>
                      <a:endParaRPr lang="en-US" sz="1200" b="0" i="0" u="none" strike="noStrike" dirty="0">
                        <a:effectLst/>
                        <a:latin typeface="Geneva"/>
                      </a:endParaRPr>
                    </a:p>
                  </a:txBody>
                  <a:tcPr marL="9525" marR="9525" marT="9525" marB="0" anchor="b"/>
                </a:tc>
              </a:tr>
              <a:tr h="258577">
                <a:tc>
                  <a:txBody>
                    <a:bodyPr/>
                    <a:lstStyle/>
                    <a:p>
                      <a:pPr algn="l" fontAlgn="b"/>
                      <a:r>
                        <a:rPr lang="en-US" sz="1200" u="none" strike="noStrike">
                          <a:effectLst/>
                        </a:rPr>
                        <a:t>STATE BILINGUAL</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1.56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2.3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           .74                                                  </a:t>
                      </a:r>
                      <a:endParaRPr lang="en-US" sz="1200" b="0" i="0" u="none" strike="noStrike" dirty="0">
                        <a:effectLst/>
                        <a:latin typeface="Geneva"/>
                      </a:endParaRPr>
                    </a:p>
                  </a:txBody>
                  <a:tcPr marL="9525" marR="9525" marT="9525" marB="0" anchor="b"/>
                </a:tc>
                <a:tc>
                  <a:txBody>
                    <a:bodyPr/>
                    <a:lstStyle/>
                    <a:p>
                      <a:pPr algn="l" fontAlgn="b"/>
                      <a:r>
                        <a:rPr lang="en-US" sz="1200" b="0" i="0" u="none" strike="noStrike" dirty="0" smtClean="0">
                          <a:effectLst/>
                          <a:latin typeface="Geneva"/>
                        </a:rPr>
                        <a:t>Change</a:t>
                      </a:r>
                      <a:r>
                        <a:rPr lang="en-US" sz="1200" b="0" i="0" u="none" strike="noStrike" baseline="0" dirty="0" smtClean="0">
                          <a:effectLst/>
                          <a:latin typeface="Geneva"/>
                        </a:rPr>
                        <a:t> in accounting practice</a:t>
                      </a:r>
                      <a:endParaRPr lang="en-US" sz="1200" b="0" i="0" u="none" strike="noStrike" dirty="0">
                        <a:effectLst/>
                        <a:latin typeface="Geneva"/>
                      </a:endParaRPr>
                    </a:p>
                  </a:txBody>
                  <a:tcPr marL="9525" marR="9525" marT="9525" marB="0" anchor="b"/>
                </a:tc>
              </a:tr>
              <a:tr h="258577">
                <a:tc>
                  <a:txBody>
                    <a:bodyPr/>
                    <a:lstStyle/>
                    <a:p>
                      <a:pPr algn="l" fontAlgn="b"/>
                      <a:r>
                        <a:rPr lang="en-US" sz="1200" u="none" strike="noStrike">
                          <a:effectLst/>
                        </a:rPr>
                        <a:t>DAYCARE</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2.28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2.22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(.06) </a:t>
                      </a:r>
                      <a:endParaRPr lang="en-US" sz="1200" b="0" i="0" u="none" strike="noStrike" dirty="0">
                        <a:effectLst/>
                        <a:latin typeface="Geneva"/>
                      </a:endParaRPr>
                    </a:p>
                  </a:txBody>
                  <a:tcPr marL="9525" marR="9525" marT="9525" marB="0" anchor="b"/>
                </a:tc>
                <a:tc>
                  <a:txBody>
                    <a:bodyPr/>
                    <a:lstStyle/>
                    <a:p>
                      <a:pPr algn="l" fontAlgn="b"/>
                      <a:endParaRPr lang="en-US" sz="1200" b="0" i="0" u="none" strike="noStrike" dirty="0">
                        <a:effectLst/>
                        <a:latin typeface="Geneva"/>
                      </a:endParaRPr>
                    </a:p>
                  </a:txBody>
                  <a:tcPr marL="9525" marR="9525" marT="9525" marB="0" anchor="b"/>
                </a:tc>
              </a:tr>
              <a:tr h="501943">
                <a:tc>
                  <a:txBody>
                    <a:bodyPr/>
                    <a:lstStyle/>
                    <a:p>
                      <a:pPr algn="l" fontAlgn="b"/>
                      <a:r>
                        <a:rPr lang="en-US" sz="1200" u="none" strike="noStrike" dirty="0">
                          <a:effectLst/>
                        </a:rPr>
                        <a:t>SUPT/BUSINESS/HR/COMMUNICATIONS</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7.22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7.23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.01 </a:t>
                      </a:r>
                      <a:endParaRPr lang="en-US" sz="1200" b="0" i="0" u="none" strike="noStrike" dirty="0">
                        <a:effectLst/>
                        <a:latin typeface="Geneva"/>
                      </a:endParaRPr>
                    </a:p>
                  </a:txBody>
                  <a:tcPr marL="9525" marR="9525" marT="9525" marB="0" anchor="b"/>
                </a:tc>
                <a:tc>
                  <a:txBody>
                    <a:bodyPr/>
                    <a:lstStyle/>
                    <a:p>
                      <a:pPr algn="l" fontAlgn="b"/>
                      <a:endParaRPr lang="en-US" sz="1200" b="0" i="0" u="none" strike="noStrike" dirty="0">
                        <a:effectLst/>
                        <a:latin typeface="Geneva"/>
                      </a:endParaRPr>
                    </a:p>
                  </a:txBody>
                  <a:tcPr marL="9525" marR="9525" marT="9525" marB="0" anchor="b"/>
                </a:tc>
              </a:tr>
              <a:tr h="501943">
                <a:tc>
                  <a:txBody>
                    <a:bodyPr/>
                    <a:lstStyle/>
                    <a:p>
                      <a:pPr algn="l" fontAlgn="b"/>
                      <a:r>
                        <a:rPr lang="en-US" sz="1200" u="none" strike="noStrike">
                          <a:effectLst/>
                        </a:rPr>
                        <a:t>GROUNDS/CUSTODIAL/MAINTENANCE</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24.75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25.89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1.14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smtClean="0">
                          <a:effectLst/>
                        </a:rPr>
                        <a:t>Custodian</a:t>
                      </a:r>
                      <a:r>
                        <a:rPr lang="en-US" sz="1200" u="none" strike="noStrike" baseline="0" dirty="0" smtClean="0">
                          <a:effectLst/>
                        </a:rPr>
                        <a:t> and increased HVAC</a:t>
                      </a:r>
                      <a:endParaRPr lang="en-US" sz="1200" b="0" i="0" u="none" strike="noStrike" dirty="0">
                        <a:effectLst/>
                        <a:latin typeface="Geneva"/>
                      </a:endParaRPr>
                    </a:p>
                  </a:txBody>
                  <a:tcPr marL="9525" marR="9525" marT="9525" marB="0" anchor="b"/>
                </a:tc>
              </a:tr>
              <a:tr h="258577">
                <a:tc>
                  <a:txBody>
                    <a:bodyPr/>
                    <a:lstStyle/>
                    <a:p>
                      <a:pPr algn="l" fontAlgn="b"/>
                      <a:r>
                        <a:rPr lang="en-US" sz="1200" u="none" strike="noStrike">
                          <a:effectLst/>
                        </a:rPr>
                        <a:t>TECHNOLOGY</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4.00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4.00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   </a:t>
                      </a:r>
                      <a:endParaRPr lang="en-US" sz="1200" b="0" i="0" u="none" strike="noStrike" dirty="0">
                        <a:effectLst/>
                        <a:latin typeface="Geneva"/>
                      </a:endParaRPr>
                    </a:p>
                  </a:txBody>
                  <a:tcPr marL="9525" marR="9525" marT="9525" marB="0" anchor="b"/>
                </a:tc>
                <a:tc>
                  <a:txBody>
                    <a:bodyPr/>
                    <a:lstStyle/>
                    <a:p>
                      <a:pPr algn="l" fontAlgn="b"/>
                      <a:endParaRPr lang="en-US" sz="1200" b="0" i="0" u="none" strike="noStrike" dirty="0">
                        <a:effectLst/>
                        <a:latin typeface="Geneva"/>
                      </a:endParaRPr>
                    </a:p>
                  </a:txBody>
                  <a:tcPr marL="9525" marR="9525" marT="9525" marB="0" anchor="b"/>
                </a:tc>
              </a:tr>
              <a:tr h="258577">
                <a:tc>
                  <a:txBody>
                    <a:bodyPr/>
                    <a:lstStyle/>
                    <a:p>
                      <a:pPr algn="l" fontAlgn="b"/>
                      <a:r>
                        <a:rPr lang="en-US" sz="1200" u="none" strike="noStrike">
                          <a:effectLst/>
                        </a:rPr>
                        <a:t>FOOD SERVICE</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7.94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8.31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 0.30</a:t>
                      </a:r>
                      <a:endParaRPr lang="en-US" sz="1200" b="0" i="0" u="none" strike="noStrike" dirty="0">
                        <a:effectLst/>
                        <a:latin typeface="Geneva"/>
                      </a:endParaRPr>
                    </a:p>
                  </a:txBody>
                  <a:tcPr marL="9525" marR="9525" marT="9525" marB="0" anchor="b"/>
                </a:tc>
                <a:tc>
                  <a:txBody>
                    <a:bodyPr/>
                    <a:lstStyle/>
                    <a:p>
                      <a:pPr algn="l" fontAlgn="b"/>
                      <a:r>
                        <a:rPr lang="en-US" sz="1200" b="0" i="0" u="none" strike="noStrike" dirty="0" smtClean="0">
                          <a:effectLst/>
                          <a:latin typeface="Geneva"/>
                        </a:rPr>
                        <a:t>Increased</a:t>
                      </a:r>
                      <a:r>
                        <a:rPr lang="en-US" sz="1200" b="0" i="0" u="none" strike="noStrike" baseline="0" dirty="0" smtClean="0">
                          <a:effectLst/>
                          <a:latin typeface="Geneva"/>
                        </a:rPr>
                        <a:t> hours at WMS</a:t>
                      </a:r>
                      <a:endParaRPr lang="en-US" sz="1200" b="0" i="0" u="none" strike="noStrike" dirty="0">
                        <a:effectLst/>
                        <a:latin typeface="Geneva"/>
                      </a:endParaRPr>
                    </a:p>
                  </a:txBody>
                  <a:tcPr marL="9525" marR="9525" marT="9525" marB="0" anchor="b"/>
                </a:tc>
              </a:tr>
              <a:tr h="541972">
                <a:tc>
                  <a:txBody>
                    <a:bodyPr/>
                    <a:lstStyle/>
                    <a:p>
                      <a:pPr algn="l" fontAlgn="b"/>
                      <a:r>
                        <a:rPr lang="en-US" sz="1200" u="none" strike="noStrike" dirty="0" smtClean="0">
                          <a:effectLst/>
                        </a:rPr>
                        <a:t>TRANSPORTATION</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37.70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45.22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 5.14</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smtClean="0">
                          <a:effectLst/>
                        </a:rPr>
                        <a:t>Increased office staff, behavior staff and increased</a:t>
                      </a:r>
                      <a:r>
                        <a:rPr lang="en-US" sz="1200" u="none" strike="noStrike" baseline="0" dirty="0" smtClean="0">
                          <a:effectLst/>
                        </a:rPr>
                        <a:t> routes to cover growth at WSD, WSD and LCSD.</a:t>
                      </a:r>
                      <a:endParaRPr lang="en-US" sz="1200" b="0" i="0" u="none" strike="noStrike" dirty="0">
                        <a:effectLst/>
                        <a:latin typeface="Geneva"/>
                      </a:endParaRPr>
                    </a:p>
                  </a:txBody>
                  <a:tcPr marL="9525" marR="9525" marT="9525" marB="0" anchor="b"/>
                </a:tc>
              </a:tr>
              <a:tr h="364398">
                <a:tc>
                  <a:txBody>
                    <a:bodyPr/>
                    <a:lstStyle/>
                    <a:p>
                      <a:pPr algn="l" fontAlgn="b"/>
                      <a:r>
                        <a:rPr lang="en-US" sz="1000" b="0" i="0" u="none" strike="noStrike" dirty="0" smtClean="0">
                          <a:effectLst/>
                          <a:latin typeface="Geneva"/>
                        </a:rPr>
                        <a:t>FAMILY</a:t>
                      </a:r>
                      <a:r>
                        <a:rPr lang="en-US" sz="1000" b="0" i="0" u="none" strike="noStrike" baseline="0" dirty="0" smtClean="0">
                          <a:effectLst/>
                          <a:latin typeface="Geneva"/>
                        </a:rPr>
                        <a:t> RESOURCE COORD</a:t>
                      </a:r>
                      <a:endParaRPr lang="en-US" sz="1000" b="0" i="0" u="none" strike="noStrike" dirty="0">
                        <a:effectLst/>
                        <a:latin typeface="Geneva"/>
                      </a:endParaRPr>
                    </a:p>
                  </a:txBody>
                  <a:tcPr marL="9525" marR="9525" marT="9525" marB="0" anchor="b"/>
                </a:tc>
                <a:tc>
                  <a:txBody>
                    <a:bodyPr/>
                    <a:lstStyle/>
                    <a:p>
                      <a:pPr algn="ctr" fontAlgn="b"/>
                      <a:r>
                        <a:rPr lang="en-US" sz="1200" u="none" strike="noStrike" dirty="0" smtClean="0">
                          <a:effectLst/>
                        </a:rPr>
                        <a:t>           .63 </a:t>
                      </a:r>
                      <a:endParaRPr lang="en-US" sz="1200" b="0" i="0" u="none" strike="noStrike" dirty="0">
                        <a:effectLst/>
                        <a:latin typeface="Geneva"/>
                      </a:endParaRPr>
                    </a:p>
                  </a:txBody>
                  <a:tcPr marL="9525" marR="9525" marT="9525" marB="0" anchor="b"/>
                </a:tc>
                <a:tc>
                  <a:txBody>
                    <a:bodyPr/>
                    <a:lstStyle/>
                    <a:p>
                      <a:pPr algn="just" fontAlgn="b"/>
                      <a:r>
                        <a:rPr lang="en-US" sz="1200" b="0" i="0" u="none" strike="noStrike" dirty="0" smtClean="0">
                          <a:effectLst/>
                          <a:latin typeface="Geneva"/>
                        </a:rPr>
                        <a:t>                  .93</a:t>
                      </a:r>
                      <a:endParaRPr lang="en-US" sz="1200" b="0" i="0" u="none" strike="noStrike" dirty="0">
                        <a:effectLst/>
                        <a:latin typeface="Geneva"/>
                      </a:endParaRPr>
                    </a:p>
                  </a:txBody>
                  <a:tcPr marL="9525" marR="9525" marT="9525" marB="0" anchor="b"/>
                </a:tc>
                <a:tc>
                  <a:txBody>
                    <a:bodyPr/>
                    <a:lstStyle/>
                    <a:p>
                      <a:pPr algn="l" fontAlgn="b"/>
                      <a:r>
                        <a:rPr lang="en-US" sz="1200" b="0" i="0" u="none" strike="noStrike" dirty="0" smtClean="0">
                          <a:effectLst/>
                          <a:latin typeface="Geneva"/>
                        </a:rPr>
                        <a:t>                  .85</a:t>
                      </a:r>
                    </a:p>
                  </a:txBody>
                  <a:tcPr marL="9525" marR="9525" marT="9525" marB="0" anchor="b"/>
                </a:tc>
                <a:tc>
                  <a:txBody>
                    <a:bodyPr/>
                    <a:lstStyle/>
                    <a:p>
                      <a:pPr algn="l" fontAlgn="b"/>
                      <a:r>
                        <a:rPr lang="en-US" sz="1200" b="0" i="0" u="none" strike="noStrike" dirty="0" smtClean="0">
                          <a:effectLst/>
                          <a:latin typeface="Geneva"/>
                        </a:rPr>
                        <a:t>Grant received for FCRC to hire</a:t>
                      </a:r>
                      <a:r>
                        <a:rPr lang="en-US" sz="1200" b="0" i="0" u="none" strike="noStrike" baseline="0" dirty="0" smtClean="0">
                          <a:effectLst/>
                          <a:latin typeface="Geneva"/>
                        </a:rPr>
                        <a:t> a clerical assistant</a:t>
                      </a:r>
                      <a:endParaRPr lang="en-US" sz="1200" b="0" i="0" u="none" strike="noStrike" dirty="0">
                        <a:effectLst/>
                        <a:latin typeface="Geneva"/>
                      </a:endParaRPr>
                    </a:p>
                  </a:txBody>
                  <a:tcPr marL="9525" marR="9525" marT="9525" marB="0" anchor="b"/>
                </a:tc>
              </a:tr>
              <a:tr h="258577">
                <a:tc>
                  <a:txBody>
                    <a:bodyPr/>
                    <a:lstStyle/>
                    <a:p>
                      <a:pPr algn="l" fontAlgn="b"/>
                      <a:r>
                        <a:rPr lang="en-US" sz="1200" u="none" strike="noStrike">
                          <a:effectLst/>
                        </a:rPr>
                        <a:t>TOTAL CLASSIFIED STAFF</a:t>
                      </a:r>
                      <a:endParaRPr lang="en-US" sz="1200" b="0" i="0" u="none" strike="noStrike">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165.35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179.56 </a:t>
                      </a:r>
                      <a:endParaRPr lang="en-US" sz="1200" b="0" i="0" u="none" strike="noStrike" dirty="0">
                        <a:effectLst/>
                        <a:latin typeface="Geneva"/>
                      </a:endParaRPr>
                    </a:p>
                  </a:txBody>
                  <a:tcPr marL="9525" marR="9525" marT="9525" marB="0" anchor="b"/>
                </a:tc>
                <a:tc>
                  <a:txBody>
                    <a:bodyPr/>
                    <a:lstStyle/>
                    <a:p>
                      <a:pPr algn="l" fontAlgn="b"/>
                      <a:r>
                        <a:rPr lang="en-US" sz="1200" u="none" strike="noStrike" dirty="0">
                          <a:effectLst/>
                        </a:rPr>
                        <a:t>              </a:t>
                      </a:r>
                      <a:r>
                        <a:rPr lang="en-US" sz="1200" u="none" strike="noStrike" dirty="0" smtClean="0">
                          <a:effectLst/>
                        </a:rPr>
                        <a:t> 14.21 </a:t>
                      </a:r>
                      <a:endParaRPr lang="en-US" sz="1200" b="0" i="0" u="none" strike="noStrike" dirty="0">
                        <a:effectLst/>
                        <a:latin typeface="Geneva"/>
                      </a:endParaRPr>
                    </a:p>
                  </a:txBody>
                  <a:tcPr marL="9525" marR="9525" marT="9525" marB="0" anchor="b"/>
                </a:tc>
                <a:tc>
                  <a:txBody>
                    <a:bodyPr/>
                    <a:lstStyle/>
                    <a:p>
                      <a:pPr algn="l" fontAlgn="b"/>
                      <a:endParaRPr lang="en-US" sz="1200" b="0" i="0" u="none" strike="noStrike" dirty="0">
                        <a:effectLst/>
                        <a:latin typeface="Geneva"/>
                      </a:endParaRPr>
                    </a:p>
                  </a:txBody>
                  <a:tcPr marL="9525" marR="9525" marT="9525" marB="0" anchor="b"/>
                </a:tc>
              </a:tr>
            </a:tbl>
          </a:graphicData>
        </a:graphic>
      </p:graphicFrame>
    </p:spTree>
    <p:extLst>
      <p:ext uri="{BB962C8B-B14F-4D97-AF65-F5344CB8AC3E}">
        <p14:creationId xmlns:p14="http://schemas.microsoft.com/office/powerpoint/2010/main" val="3461644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219200"/>
            <a:ext cx="6858000" cy="1362075"/>
          </a:xfrm>
        </p:spPr>
        <p:txBody>
          <a:bodyPr/>
          <a:lstStyle/>
          <a:p>
            <a:r>
              <a:rPr lang="en-US" dirty="0" smtClean="0">
                <a:solidFill>
                  <a:schemeClr val="accent2"/>
                </a:solidFill>
                <a:effectLst>
                  <a:reflection blurRad="6350" stA="55000" endA="300" endPos="45500" dir="5400000" sy="-100000" algn="bl" rotWithShape="0"/>
                </a:effectLst>
              </a:rPr>
              <a:t>Other Funds</a:t>
            </a:r>
            <a:endParaRPr lang="en-US" dirty="0">
              <a:solidFill>
                <a:schemeClr val="accent2"/>
              </a:solidFill>
              <a:effectLst>
                <a:reflection blurRad="6350" stA="55000" endA="300" endPos="45500" dir="5400000" sy="-100000" algn="bl" rotWithShape="0"/>
              </a:effectLst>
            </a:endParaRPr>
          </a:p>
        </p:txBody>
      </p:sp>
      <p:sp>
        <p:nvSpPr>
          <p:cNvPr id="3" name="Text Placeholder 2"/>
          <p:cNvSpPr>
            <a:spLocks noGrp="1"/>
          </p:cNvSpPr>
          <p:nvPr>
            <p:ph type="body" idx="1"/>
          </p:nvPr>
        </p:nvSpPr>
        <p:spPr>
          <a:xfrm>
            <a:off x="3048000" y="2895600"/>
            <a:ext cx="5410200" cy="2133600"/>
          </a:xfrm>
        </p:spPr>
        <p:txBody>
          <a:bodyPr>
            <a:normAutofit/>
          </a:bodyPr>
          <a:lstStyle/>
          <a:p>
            <a:r>
              <a:rPr lang="en-US" dirty="0" smtClean="0"/>
              <a:t>Capital Projects  </a:t>
            </a:r>
          </a:p>
          <a:p>
            <a:r>
              <a:rPr lang="en-US" dirty="0" smtClean="0"/>
              <a:t>Debt Service</a:t>
            </a:r>
          </a:p>
          <a:p>
            <a:r>
              <a:rPr lang="en-US" dirty="0" smtClean="0"/>
              <a:t>ASB	 </a:t>
            </a:r>
          </a:p>
          <a:p>
            <a:r>
              <a:rPr lang="en-US" dirty="0" smtClean="0"/>
              <a:t>Transportation vehicle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6056" y="381000"/>
            <a:ext cx="7511144" cy="990600"/>
          </a:xfrm>
        </p:spPr>
        <p:txBody>
          <a:bodyPr>
            <a:noAutofit/>
          </a:bodyPr>
          <a:lstStyle/>
          <a:p>
            <a:r>
              <a:rPr lang="en-US" b="1" dirty="0" smtClean="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rPr>
              <a:t>C</a:t>
            </a:r>
            <a:r>
              <a:rPr lang="en-US" b="1" dirty="0" smtClean="0">
                <a:ln w="18415" cmpd="sng">
                  <a:solidFill>
                    <a:srgbClr val="FFFFFF"/>
                  </a:solidFill>
                  <a:prstDash val="solid"/>
                </a:ln>
                <a:solidFill>
                  <a:schemeClr val="accent2"/>
                </a:solidFill>
                <a:effectLst>
                  <a:reflection blurRad="6350" stA="55000" endA="300" endPos="45500" dir="5400000" sy="-100000" algn="bl" rotWithShape="0"/>
                </a:effectLst>
                <a:latin typeface="Century Gothic" pitchFamily="34" charset="0"/>
              </a:rPr>
              <a:t>CAPITAL PROJECTS FUND</a:t>
            </a:r>
            <a:endParaRPr lang="en-US" b="1" dirty="0">
              <a:ln w="18415" cmpd="sng">
                <a:solidFill>
                  <a:srgbClr val="FFFFFF"/>
                </a:solidFill>
                <a:prstDash val="solid"/>
              </a:ln>
              <a:solidFill>
                <a:srgbClr val="FFFFFF"/>
              </a:solidFill>
              <a:effectLst>
                <a:reflection blurRad="6350" stA="55000" endA="300" endPos="45500" dir="5400000" sy="-100000" algn="bl" rotWithShape="0"/>
              </a:effectLst>
              <a:latin typeface="Century Gothic" pitchFamily="34" charset="0"/>
            </a:endParaRPr>
          </a:p>
        </p:txBody>
      </p:sp>
      <p:sp>
        <p:nvSpPr>
          <p:cNvPr id="5" name="Content Placeholder 4"/>
          <p:cNvSpPr>
            <a:spLocks noGrp="1"/>
          </p:cNvSpPr>
          <p:nvPr>
            <p:ph idx="1"/>
          </p:nvPr>
        </p:nvSpPr>
        <p:spPr>
          <a:xfrm>
            <a:off x="533400" y="1981200"/>
            <a:ext cx="8153400" cy="3581400"/>
          </a:xfrm>
          <a:effectLst>
            <a:outerShdw blurRad="76200" dist="12700" dir="2700000" sy="-23000" kx="-800400" algn="bl" rotWithShape="0">
              <a:prstClr val="black">
                <a:alpha val="20000"/>
              </a:prstClr>
            </a:outerShdw>
          </a:effectLst>
        </p:spPr>
        <p:txBody>
          <a:bodyPr/>
          <a:lstStyle/>
          <a:p>
            <a:pPr>
              <a:buClr>
                <a:schemeClr val="bg2">
                  <a:lumMod val="20000"/>
                  <a:lumOff val="80000"/>
                </a:schemeClr>
              </a:buClr>
            </a:pPr>
            <a:endParaRPr lang="en-US" dirty="0" smtClean="0"/>
          </a:p>
          <a:p>
            <a:pPr>
              <a:buClr>
                <a:schemeClr val="bg2">
                  <a:lumMod val="20000"/>
                  <a:lumOff val="80000"/>
                </a:schemeClr>
              </a:buClr>
            </a:pPr>
            <a:r>
              <a:rPr lang="en-US" dirty="0" smtClean="0"/>
              <a:t>Beginning Fund Balance	$95,000</a:t>
            </a:r>
          </a:p>
          <a:p>
            <a:pPr>
              <a:buClr>
                <a:schemeClr val="bg2">
                  <a:lumMod val="20000"/>
                  <a:lumOff val="80000"/>
                </a:schemeClr>
              </a:buClr>
              <a:buNone/>
            </a:pPr>
            <a:endParaRPr lang="en-US" sz="1600" dirty="0" smtClean="0"/>
          </a:p>
          <a:p>
            <a:pPr>
              <a:buClr>
                <a:schemeClr val="bg2">
                  <a:lumMod val="20000"/>
                  <a:lumOff val="80000"/>
                </a:schemeClr>
              </a:buClr>
            </a:pPr>
            <a:r>
              <a:rPr lang="en-US" dirty="0" smtClean="0"/>
              <a:t>Revenues/Other Fin </a:t>
            </a:r>
            <a:r>
              <a:rPr lang="en-US" dirty="0" err="1" smtClean="0"/>
              <a:t>Srce</a:t>
            </a:r>
            <a:r>
              <a:rPr lang="en-US" dirty="0" smtClean="0"/>
              <a:t>	$644,500</a:t>
            </a:r>
          </a:p>
          <a:p>
            <a:pPr>
              <a:buClr>
                <a:schemeClr val="bg2">
                  <a:lumMod val="20000"/>
                  <a:lumOff val="80000"/>
                </a:schemeClr>
              </a:buClr>
              <a:buNone/>
            </a:pPr>
            <a:r>
              <a:rPr lang="en-US" sz="1600" dirty="0" smtClean="0"/>
              <a:t>	</a:t>
            </a:r>
          </a:p>
          <a:p>
            <a:pPr>
              <a:buClr>
                <a:schemeClr val="bg2">
                  <a:lumMod val="20000"/>
                  <a:lumOff val="80000"/>
                </a:schemeClr>
              </a:buClr>
            </a:pPr>
            <a:r>
              <a:rPr lang="en-US" dirty="0" smtClean="0"/>
              <a:t>Expenditures/Fin Uses		$</a:t>
            </a:r>
            <a:r>
              <a:rPr lang="en-US" u="sng" dirty="0" smtClean="0"/>
              <a:t>676,750</a:t>
            </a:r>
          </a:p>
          <a:p>
            <a:pPr>
              <a:buClr>
                <a:schemeClr val="bg2">
                  <a:lumMod val="20000"/>
                  <a:lumOff val="80000"/>
                </a:schemeClr>
              </a:buClr>
              <a:buNone/>
            </a:pPr>
            <a:endParaRPr lang="en-US" sz="1600" dirty="0" smtClean="0"/>
          </a:p>
          <a:p>
            <a:pPr>
              <a:buClr>
                <a:schemeClr val="bg2">
                  <a:lumMod val="20000"/>
                  <a:lumOff val="80000"/>
                </a:schemeClr>
              </a:buClr>
            </a:pPr>
            <a:r>
              <a:rPr lang="en-US" dirty="0" smtClean="0"/>
              <a:t>Ending Fund Balance		$  62,750</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28600"/>
            <a:ext cx="5257800" cy="1066800"/>
          </a:xfrm>
        </p:spPr>
        <p:txBody>
          <a:bodyPr/>
          <a:lstStyle/>
          <a:p>
            <a:r>
              <a:rPr lang="en-US" b="1" dirty="0" smtClean="0">
                <a:ln w="18415" cmpd="sng">
                  <a:solidFill>
                    <a:srgbClr val="FFFFFF"/>
                  </a:solidFill>
                  <a:prstDash val="solid"/>
                </a:ln>
                <a:solidFill>
                  <a:schemeClr val="accent2"/>
                </a:solidFill>
                <a:effectLst>
                  <a:reflection blurRad="6350" stA="55000" endA="300" endPos="45500" dir="5400000" sy="-100000" algn="bl" rotWithShape="0"/>
                </a:effectLst>
                <a:latin typeface="Century Gothic" pitchFamily="34" charset="0"/>
              </a:rPr>
              <a:t>DEBT SERVICE FUND</a:t>
            </a:r>
            <a:endParaRPr lang="en-US" b="1" dirty="0">
              <a:ln w="18415" cmpd="sng">
                <a:solidFill>
                  <a:srgbClr val="FFFFFF"/>
                </a:solidFill>
                <a:prstDash val="solid"/>
              </a:ln>
              <a:solidFill>
                <a:schemeClr val="accent2"/>
              </a:solidFill>
              <a:effectLst>
                <a:reflection blurRad="6350" stA="55000" endA="300" endPos="45500" dir="5400000" sy="-100000" algn="bl" rotWithShape="0"/>
              </a:effectLst>
              <a:latin typeface="Century Gothic" pitchFamily="34" charset="0"/>
            </a:endParaRPr>
          </a:p>
        </p:txBody>
      </p:sp>
      <p:sp>
        <p:nvSpPr>
          <p:cNvPr id="5" name="Content Placeholder 4"/>
          <p:cNvSpPr>
            <a:spLocks noGrp="1"/>
          </p:cNvSpPr>
          <p:nvPr>
            <p:ph idx="1"/>
          </p:nvPr>
        </p:nvSpPr>
        <p:spPr>
          <a:xfrm>
            <a:off x="533400" y="1981200"/>
            <a:ext cx="8153400" cy="4495800"/>
          </a:xfrm>
          <a:effectLst>
            <a:outerShdw blurRad="76200" dist="12700" dir="2700000" sy="-23000" kx="-800400" algn="bl" rotWithShape="0">
              <a:prstClr val="black">
                <a:alpha val="20000"/>
              </a:prstClr>
            </a:outerShdw>
          </a:effectLst>
        </p:spPr>
        <p:txBody>
          <a:bodyPr/>
          <a:lstStyle/>
          <a:p>
            <a:pPr>
              <a:buClr>
                <a:schemeClr val="bg2">
                  <a:lumMod val="20000"/>
                  <a:lumOff val="80000"/>
                </a:schemeClr>
              </a:buClr>
            </a:pPr>
            <a:endParaRPr lang="en-US" dirty="0" smtClean="0"/>
          </a:p>
          <a:p>
            <a:pPr>
              <a:buClr>
                <a:schemeClr val="bg2">
                  <a:lumMod val="20000"/>
                  <a:lumOff val="80000"/>
                </a:schemeClr>
              </a:buClr>
            </a:pPr>
            <a:r>
              <a:rPr lang="en-US" dirty="0" smtClean="0"/>
              <a:t>Beginning Fund Balance		$1,268,500</a:t>
            </a:r>
          </a:p>
          <a:p>
            <a:pPr>
              <a:buClr>
                <a:schemeClr val="bg2">
                  <a:lumMod val="20000"/>
                  <a:lumOff val="80000"/>
                </a:schemeClr>
              </a:buClr>
              <a:buNone/>
            </a:pPr>
            <a:endParaRPr lang="en-US" sz="1600" dirty="0" smtClean="0"/>
          </a:p>
          <a:p>
            <a:pPr>
              <a:buClr>
                <a:schemeClr val="bg2">
                  <a:lumMod val="20000"/>
                  <a:lumOff val="80000"/>
                </a:schemeClr>
              </a:buClr>
            </a:pPr>
            <a:r>
              <a:rPr lang="en-US" dirty="0" smtClean="0"/>
              <a:t>Revenues/Other Fin Source		$</a:t>
            </a:r>
            <a:r>
              <a:rPr lang="en-US" dirty="0" smtClean="0"/>
              <a:t>3,166,410</a:t>
            </a:r>
            <a:endParaRPr lang="en-US" dirty="0" smtClean="0"/>
          </a:p>
          <a:p>
            <a:pPr>
              <a:buClr>
                <a:schemeClr val="bg2">
                  <a:lumMod val="20000"/>
                  <a:lumOff val="80000"/>
                </a:schemeClr>
              </a:buClr>
              <a:buNone/>
            </a:pPr>
            <a:r>
              <a:rPr lang="en-US" sz="1600" dirty="0" smtClean="0"/>
              <a:t>	</a:t>
            </a:r>
          </a:p>
          <a:p>
            <a:pPr>
              <a:buClr>
                <a:schemeClr val="bg2">
                  <a:lumMod val="20000"/>
                  <a:lumOff val="80000"/>
                </a:schemeClr>
              </a:buClr>
            </a:pPr>
            <a:r>
              <a:rPr lang="en-US" dirty="0" smtClean="0"/>
              <a:t>Expenditures/Other Fin Uses	$</a:t>
            </a:r>
            <a:r>
              <a:rPr lang="en-US" u="sng" dirty="0" smtClean="0"/>
              <a:t>3,323,739</a:t>
            </a:r>
          </a:p>
          <a:p>
            <a:pPr>
              <a:buClr>
                <a:schemeClr val="bg2">
                  <a:lumMod val="20000"/>
                  <a:lumOff val="80000"/>
                </a:schemeClr>
              </a:buClr>
              <a:buNone/>
            </a:pPr>
            <a:endParaRPr lang="en-US" sz="1600" dirty="0" smtClean="0"/>
          </a:p>
          <a:p>
            <a:pPr>
              <a:buClr>
                <a:schemeClr val="bg2">
                  <a:lumMod val="20000"/>
                  <a:lumOff val="80000"/>
                </a:schemeClr>
              </a:buClr>
            </a:pPr>
            <a:r>
              <a:rPr lang="en-US" dirty="0" smtClean="0"/>
              <a:t>Ending Fund Balance			$</a:t>
            </a:r>
            <a:r>
              <a:rPr lang="en-US" dirty="0" smtClean="0"/>
              <a:t>1,111,171</a:t>
            </a:r>
            <a:endParaRPr lang="en-US" dirty="0"/>
          </a:p>
        </p:txBody>
      </p:sp>
      <p:sp>
        <p:nvSpPr>
          <p:cNvPr id="3" name="TextBox 2"/>
          <p:cNvSpPr txBox="1"/>
          <p:nvPr/>
        </p:nvSpPr>
        <p:spPr>
          <a:xfrm>
            <a:off x="914401" y="5791200"/>
            <a:ext cx="4191000" cy="369332"/>
          </a:xfrm>
          <a:prstGeom prst="rect">
            <a:avLst/>
          </a:prstGeom>
          <a:noFill/>
        </p:spPr>
        <p:txBody>
          <a:bodyPr wrap="square" rtlCol="0">
            <a:spAutoFit/>
          </a:bodyPr>
          <a:lstStyle/>
          <a:p>
            <a:r>
              <a:rPr lang="en-US" dirty="0" smtClean="0"/>
              <a:t>Debt Outstanding 9/1/18 = $51,215,000</a:t>
            </a:r>
            <a:endParaRPr lang="en-US" dirty="0"/>
          </a:p>
        </p:txBody>
      </p:sp>
    </p:spTree>
    <p:extLst>
      <p:ext uri="{BB962C8B-B14F-4D97-AF65-F5344CB8AC3E}">
        <p14:creationId xmlns:p14="http://schemas.microsoft.com/office/powerpoint/2010/main" val="20989029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152400"/>
            <a:ext cx="6248400" cy="990600"/>
          </a:xfrm>
        </p:spPr>
        <p:txBody>
          <a:bodyPr/>
          <a:lstStyle/>
          <a:p>
            <a:r>
              <a:rPr lang="en-US" b="1" dirty="0" smtClean="0">
                <a:solidFill>
                  <a:schemeClr val="accent2"/>
                </a:solidFill>
                <a:effectLst>
                  <a:reflection blurRad="6350" stA="60000" endA="900" endPos="58000" dir="5400000" sy="-100000" algn="bl" rotWithShape="0"/>
                </a:effectLst>
                <a:latin typeface="Century Gothic" pitchFamily="34" charset="0"/>
              </a:rPr>
              <a:t>ASB</a:t>
            </a:r>
            <a:r>
              <a:rPr lang="en-US" b="1" dirty="0" smtClean="0">
                <a:solidFill>
                  <a:schemeClr val="tx1"/>
                </a:solidFill>
                <a:effectLst>
                  <a:reflection blurRad="6350" stA="60000" endA="900" endPos="58000" dir="5400000" sy="-100000" algn="bl" rotWithShape="0"/>
                </a:effectLst>
                <a:latin typeface="Century Gothic" pitchFamily="34" charset="0"/>
              </a:rPr>
              <a:t> </a:t>
            </a:r>
            <a:r>
              <a:rPr lang="en-US" b="1" dirty="0" smtClean="0">
                <a:solidFill>
                  <a:schemeClr val="accent2"/>
                </a:solidFill>
                <a:effectLst>
                  <a:reflection blurRad="6350" stA="60000" endA="900" endPos="58000" dir="5400000" sy="-100000" algn="bl" rotWithShape="0"/>
                </a:effectLst>
                <a:latin typeface="Century Gothic" pitchFamily="34" charset="0"/>
              </a:rPr>
              <a:t>FUND</a:t>
            </a:r>
            <a:endParaRPr lang="en-US" b="1" dirty="0">
              <a:solidFill>
                <a:schemeClr val="accent2"/>
              </a:solidFill>
              <a:effectLst>
                <a:reflection blurRad="6350" stA="60000" endA="900" endPos="58000" dir="5400000" sy="-100000" algn="bl" rotWithShape="0"/>
              </a:effectLst>
              <a:latin typeface="Century Gothic" pitchFamily="34" charset="0"/>
            </a:endParaRPr>
          </a:p>
        </p:txBody>
      </p:sp>
      <p:sp>
        <p:nvSpPr>
          <p:cNvPr id="6" name="Content Placeholder 5"/>
          <p:cNvSpPr>
            <a:spLocks noGrp="1"/>
          </p:cNvSpPr>
          <p:nvPr>
            <p:ph idx="1"/>
          </p:nvPr>
        </p:nvSpPr>
        <p:spPr>
          <a:xfrm>
            <a:off x="612648" y="2286000"/>
            <a:ext cx="7769352" cy="3810000"/>
          </a:xfrm>
        </p:spPr>
        <p:txBody>
          <a:bodyPr>
            <a:normAutofit/>
          </a:bodyPr>
          <a:lstStyle/>
          <a:p>
            <a:pPr marL="0" indent="0">
              <a:buClr>
                <a:schemeClr val="tx2"/>
              </a:buClr>
              <a:buNone/>
            </a:pPr>
            <a:endParaRPr lang="en-US" dirty="0"/>
          </a:p>
          <a:p>
            <a:pPr marL="0" indent="0">
              <a:buClr>
                <a:schemeClr val="tx2"/>
              </a:buClr>
              <a:buNone/>
            </a:pPr>
            <a:r>
              <a:rPr lang="en-US" dirty="0" smtClean="0"/>
              <a:t>	Beginning Fund Balance		$198,000</a:t>
            </a:r>
          </a:p>
          <a:p>
            <a:pPr>
              <a:buClr>
                <a:schemeClr val="tx2"/>
              </a:buClr>
              <a:buNone/>
            </a:pPr>
            <a:endParaRPr lang="en-US" sz="1400" dirty="0" smtClean="0"/>
          </a:p>
          <a:p>
            <a:pPr marL="0" indent="0">
              <a:buClr>
                <a:schemeClr val="tx2"/>
              </a:buClr>
              <a:buNone/>
            </a:pPr>
            <a:r>
              <a:rPr lang="en-US" dirty="0"/>
              <a:t>	</a:t>
            </a:r>
            <a:r>
              <a:rPr lang="en-US" dirty="0" smtClean="0"/>
              <a:t>Revenues					$377,350</a:t>
            </a:r>
          </a:p>
          <a:p>
            <a:pPr marL="0" indent="0">
              <a:buClr>
                <a:schemeClr val="tx2"/>
              </a:buClr>
              <a:buNone/>
            </a:pPr>
            <a:endParaRPr lang="en-US" dirty="0" smtClean="0"/>
          </a:p>
          <a:p>
            <a:pPr marL="0" indent="0">
              <a:buClr>
                <a:schemeClr val="tx2"/>
              </a:buClr>
              <a:buNone/>
            </a:pPr>
            <a:r>
              <a:rPr lang="en-US" dirty="0"/>
              <a:t>	</a:t>
            </a:r>
            <a:r>
              <a:rPr lang="en-US" dirty="0" smtClean="0"/>
              <a:t>Expenditures					</a:t>
            </a:r>
            <a:r>
              <a:rPr lang="en-US" u="sng" dirty="0" smtClean="0"/>
              <a:t>$377,500</a:t>
            </a:r>
            <a:endParaRPr lang="en-US" u="sng" dirty="0"/>
          </a:p>
          <a:p>
            <a:pPr>
              <a:buClr>
                <a:schemeClr val="tx2"/>
              </a:buClr>
              <a:buNone/>
            </a:pPr>
            <a:endParaRPr lang="en-US" sz="1400" dirty="0" smtClean="0"/>
          </a:p>
          <a:p>
            <a:pPr marL="0" indent="0">
              <a:buClr>
                <a:schemeClr val="tx2"/>
              </a:buClr>
              <a:buNone/>
            </a:pPr>
            <a:r>
              <a:rPr lang="en-US" dirty="0"/>
              <a:t>	</a:t>
            </a:r>
            <a:r>
              <a:rPr lang="en-US" dirty="0" smtClean="0"/>
              <a:t>Ending Fund Balance			$</a:t>
            </a:r>
            <a:r>
              <a:rPr lang="en-US" dirty="0" smtClean="0"/>
              <a:t>197,850</a:t>
            </a:r>
            <a:endParaRPr lang="en-US" dirty="0" smtClean="0"/>
          </a:p>
          <a:p>
            <a:endParaRPr lang="en-US" dirty="0"/>
          </a:p>
        </p:txBody>
      </p:sp>
      <p:sp>
        <p:nvSpPr>
          <p:cNvPr id="4" name="TextBox 3"/>
          <p:cNvSpPr txBox="1"/>
          <p:nvPr/>
        </p:nvSpPr>
        <p:spPr>
          <a:xfrm>
            <a:off x="649224" y="1138335"/>
            <a:ext cx="6589776" cy="923330"/>
          </a:xfrm>
          <a:prstGeom prst="rect">
            <a:avLst/>
          </a:prstGeom>
          <a:noFill/>
        </p:spPr>
        <p:txBody>
          <a:bodyPr wrap="square" rtlCol="0">
            <a:spAutoFit/>
          </a:bodyPr>
          <a:lstStyle/>
          <a:p>
            <a:r>
              <a:rPr lang="en-US" dirty="0" smtClean="0"/>
              <a:t>ASB funds are for the extracurricular benefit for the students.  Their involvement in the decision-making process is an integral part of associated student body government.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381000"/>
            <a:ext cx="6347713" cy="914400"/>
          </a:xfrm>
        </p:spPr>
        <p:txBody>
          <a:bodyPr>
            <a:normAutofit fontScale="90000"/>
          </a:bodyPr>
          <a:lstStyle/>
          <a:p>
            <a:r>
              <a:rPr lang="en-US" sz="3200" b="1" dirty="0" smtClean="0">
                <a:solidFill>
                  <a:schemeClr val="accent2"/>
                </a:solidFill>
                <a:effectLst>
                  <a:reflection blurRad="6350" stA="60000" endA="900" endPos="58000" dir="5400000" sy="-100000" algn="bl" rotWithShape="0"/>
                </a:effectLst>
                <a:latin typeface="Century Gothic" panose="020B0502020202020204" pitchFamily="34" charset="0"/>
              </a:rPr>
              <a:t>TRANSPORTATION</a:t>
            </a:r>
            <a:r>
              <a:rPr lang="en-US" sz="3200" b="1" dirty="0" smtClean="0">
                <a:solidFill>
                  <a:schemeClr val="accent2"/>
                </a:solidFill>
                <a:effectLst>
                  <a:reflection blurRad="6350" stA="60000" endA="900" endPos="58000" dir="5400000" sy="-100000" algn="bl" rotWithShape="0"/>
                </a:effectLst>
              </a:rPr>
              <a:t> VEHICLE FUND</a:t>
            </a:r>
            <a:endParaRPr lang="en-US" sz="3200" b="1" dirty="0">
              <a:solidFill>
                <a:schemeClr val="accent2"/>
              </a:solidFill>
              <a:effectLst>
                <a:reflection blurRad="6350" stA="60000" endA="900" endPos="58000" dir="5400000" sy="-100000" algn="bl" rotWithShape="0"/>
              </a:effectLst>
            </a:endParaRPr>
          </a:p>
        </p:txBody>
      </p:sp>
      <p:sp>
        <p:nvSpPr>
          <p:cNvPr id="6" name="Content Placeholder 5"/>
          <p:cNvSpPr>
            <a:spLocks noGrp="1"/>
          </p:cNvSpPr>
          <p:nvPr>
            <p:ph idx="1"/>
          </p:nvPr>
        </p:nvSpPr>
        <p:spPr>
          <a:xfrm>
            <a:off x="381000" y="2819401"/>
            <a:ext cx="5791200" cy="3352800"/>
          </a:xfrm>
        </p:spPr>
        <p:txBody>
          <a:bodyPr>
            <a:normAutofit/>
          </a:bodyPr>
          <a:lstStyle/>
          <a:p>
            <a:pPr marL="0" indent="0">
              <a:buClr>
                <a:schemeClr val="tx2"/>
              </a:buClr>
              <a:buNone/>
            </a:pPr>
            <a:endParaRPr lang="en-US" dirty="0"/>
          </a:p>
          <a:p>
            <a:pPr marL="0" indent="0">
              <a:buClr>
                <a:schemeClr val="tx2"/>
              </a:buClr>
              <a:buNone/>
            </a:pPr>
            <a:r>
              <a:rPr lang="en-US" dirty="0" smtClean="0"/>
              <a:t>	Beginning Fund Balance		$2,530,500</a:t>
            </a:r>
          </a:p>
          <a:p>
            <a:pPr>
              <a:buClr>
                <a:schemeClr val="tx2"/>
              </a:buClr>
              <a:buNone/>
            </a:pPr>
            <a:endParaRPr lang="en-US" sz="1400" dirty="0" smtClean="0"/>
          </a:p>
          <a:p>
            <a:pPr marL="0" indent="0">
              <a:buClr>
                <a:schemeClr val="tx2"/>
              </a:buClr>
              <a:buNone/>
            </a:pPr>
            <a:r>
              <a:rPr lang="en-US" dirty="0"/>
              <a:t>	</a:t>
            </a:r>
            <a:r>
              <a:rPr lang="en-US" dirty="0" smtClean="0"/>
              <a:t>Revenues					$ 1,220,000</a:t>
            </a:r>
          </a:p>
          <a:p>
            <a:pPr>
              <a:buClr>
                <a:schemeClr val="tx2"/>
              </a:buClr>
              <a:buNone/>
            </a:pPr>
            <a:endParaRPr lang="en-US" sz="1400" dirty="0" smtClean="0"/>
          </a:p>
          <a:p>
            <a:pPr marL="0" indent="0">
              <a:buClr>
                <a:schemeClr val="tx2"/>
              </a:buClr>
              <a:buNone/>
            </a:pPr>
            <a:r>
              <a:rPr lang="en-US" dirty="0"/>
              <a:t>	</a:t>
            </a:r>
            <a:r>
              <a:rPr lang="en-US" dirty="0" smtClean="0"/>
              <a:t>Expenditures					$1,500,000</a:t>
            </a:r>
          </a:p>
          <a:p>
            <a:pPr>
              <a:buClr>
                <a:schemeClr val="tx2"/>
              </a:buClr>
              <a:buNone/>
            </a:pPr>
            <a:endParaRPr lang="en-US" sz="1400" dirty="0" smtClean="0"/>
          </a:p>
          <a:p>
            <a:pPr marL="0" indent="0">
              <a:buClr>
                <a:schemeClr val="tx2"/>
              </a:buClr>
              <a:buNone/>
            </a:pPr>
            <a:r>
              <a:rPr lang="en-US" dirty="0"/>
              <a:t>	</a:t>
            </a:r>
            <a:r>
              <a:rPr lang="en-US" dirty="0" smtClean="0"/>
              <a:t>Ending Fund Balance			$2,250,500</a:t>
            </a:r>
          </a:p>
          <a:p>
            <a:pPr>
              <a:buNone/>
            </a:pPr>
            <a:endParaRPr lang="en-US" dirty="0"/>
          </a:p>
        </p:txBody>
      </p:sp>
      <p:sp>
        <p:nvSpPr>
          <p:cNvPr id="4" name="TextBox 3"/>
          <p:cNvSpPr txBox="1"/>
          <p:nvPr/>
        </p:nvSpPr>
        <p:spPr>
          <a:xfrm>
            <a:off x="685800" y="1524000"/>
            <a:ext cx="7467600" cy="1200329"/>
          </a:xfrm>
          <a:prstGeom prst="rect">
            <a:avLst/>
          </a:prstGeom>
          <a:noFill/>
        </p:spPr>
        <p:txBody>
          <a:bodyPr wrap="square" rtlCol="0">
            <a:spAutoFit/>
          </a:bodyPr>
          <a:lstStyle/>
          <a:p>
            <a:r>
              <a:rPr lang="en-US" dirty="0" smtClean="0"/>
              <a:t>This fund is used to replace buses.  Revenue comes from the State (in the form of depreciation payments), interest earned on the investments and the annual levy payments made by the four Co-Op districts.  This fund is fully self-supporting with state depreciation funds.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6347713" cy="1320800"/>
          </a:xfrm>
        </p:spPr>
        <p:txBody>
          <a:bodyPr/>
          <a:lstStyle/>
          <a:p>
            <a:r>
              <a:rPr lang="en-US" dirty="0" smtClean="0"/>
              <a:t>Historical Fund Balance Summary</a:t>
            </a:r>
            <a:endParaRPr lang="en-US" dirty="0"/>
          </a:p>
        </p:txBody>
      </p:sp>
      <p:sp>
        <p:nvSpPr>
          <p:cNvPr id="3" name="Content Placeholder 2"/>
          <p:cNvSpPr>
            <a:spLocks noGrp="1"/>
          </p:cNvSpPr>
          <p:nvPr>
            <p:ph idx="1"/>
          </p:nvPr>
        </p:nvSpPr>
        <p:spPr>
          <a:xfrm>
            <a:off x="152400" y="1600200"/>
            <a:ext cx="8153400" cy="5029200"/>
          </a:xfrm>
        </p:spPr>
        <p:txBody>
          <a:bodyPr/>
          <a:lstStyle/>
          <a:p>
            <a:r>
              <a:rPr lang="en-US" dirty="0" smtClean="0"/>
              <a:t>History of total fund balance at year-end, percentage of budgeted expenditures and Budgeted increase or decrease to fund balance</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729670051"/>
              </p:ext>
            </p:extLst>
          </p:nvPr>
        </p:nvGraphicFramePr>
        <p:xfrm>
          <a:off x="609599" y="2209800"/>
          <a:ext cx="7620001" cy="4191002"/>
        </p:xfrm>
        <a:graphic>
          <a:graphicData uri="http://schemas.openxmlformats.org/drawingml/2006/table">
            <a:tbl>
              <a:tblPr firstRow="1" bandRow="1">
                <a:tableStyleId>{5C22544A-7EE6-4342-B048-85BDC9FD1C3A}</a:tableStyleId>
              </a:tblPr>
              <a:tblGrid>
                <a:gridCol w="1115743"/>
                <a:gridCol w="1221591"/>
                <a:gridCol w="1625067"/>
                <a:gridCol w="1676400"/>
                <a:gridCol w="1981200"/>
              </a:tblGrid>
              <a:tr h="997788">
                <a:tc>
                  <a:txBody>
                    <a:bodyPr/>
                    <a:lstStyle/>
                    <a:p>
                      <a:pPr algn="ctr"/>
                      <a:endParaRPr lang="en-US" dirty="0" smtClean="0"/>
                    </a:p>
                    <a:p>
                      <a:pPr algn="ctr"/>
                      <a:r>
                        <a:rPr lang="en-US" dirty="0" smtClean="0"/>
                        <a:t>Year Ended</a:t>
                      </a:r>
                      <a:endParaRPr lang="en-US" dirty="0"/>
                    </a:p>
                  </a:txBody>
                  <a:tcPr/>
                </a:tc>
                <a:tc>
                  <a:txBody>
                    <a:bodyPr/>
                    <a:lstStyle/>
                    <a:p>
                      <a:pPr algn="ctr"/>
                      <a:r>
                        <a:rPr lang="en-US" dirty="0" smtClean="0"/>
                        <a:t>FB as a % of Expend</a:t>
                      </a:r>
                      <a:endParaRPr lang="en-US" dirty="0"/>
                    </a:p>
                  </a:txBody>
                  <a:tcPr/>
                </a:tc>
                <a:tc>
                  <a:txBody>
                    <a:bodyPr/>
                    <a:lstStyle/>
                    <a:p>
                      <a:pPr algn="ctr"/>
                      <a:endParaRPr lang="en-US" dirty="0" smtClean="0"/>
                    </a:p>
                    <a:p>
                      <a:pPr algn="ctr"/>
                      <a:r>
                        <a:rPr lang="en-US" dirty="0" smtClean="0"/>
                        <a:t>Budgeted Expenditures</a:t>
                      </a:r>
                      <a:endParaRPr lang="en-US" dirty="0"/>
                    </a:p>
                  </a:txBody>
                  <a:tcPr/>
                </a:tc>
                <a:tc>
                  <a:txBody>
                    <a:bodyPr/>
                    <a:lstStyle/>
                    <a:p>
                      <a:pPr algn="ctr"/>
                      <a:endParaRPr lang="en-US" dirty="0" smtClean="0"/>
                    </a:p>
                    <a:p>
                      <a:pPr algn="ctr"/>
                      <a:r>
                        <a:rPr lang="en-US" dirty="0" smtClean="0"/>
                        <a:t>Total Fund</a:t>
                      </a:r>
                      <a:r>
                        <a:rPr lang="en-US" baseline="0" dirty="0" smtClean="0"/>
                        <a:t> Balance</a:t>
                      </a:r>
                      <a:endParaRPr lang="en-US" dirty="0"/>
                    </a:p>
                  </a:txBody>
                  <a:tcPr/>
                </a:tc>
                <a:tc>
                  <a:txBody>
                    <a:bodyPr/>
                    <a:lstStyle/>
                    <a:p>
                      <a:pPr algn="ctr"/>
                      <a:endParaRPr lang="en-US" dirty="0" smtClean="0"/>
                    </a:p>
                    <a:p>
                      <a:pPr algn="ctr"/>
                      <a:r>
                        <a:rPr lang="en-US" dirty="0" smtClean="0"/>
                        <a:t>Budgeted </a:t>
                      </a:r>
                      <a:r>
                        <a:rPr lang="en-US" dirty="0" err="1" smtClean="0"/>
                        <a:t>Inc</a:t>
                      </a:r>
                      <a:r>
                        <a:rPr lang="en-US" dirty="0" smtClean="0"/>
                        <a:t>/(Dec)</a:t>
                      </a:r>
                      <a:r>
                        <a:rPr lang="en-US" baseline="0" dirty="0" smtClean="0"/>
                        <a:t> to FB</a:t>
                      </a:r>
                      <a:endParaRPr lang="en-US" dirty="0"/>
                    </a:p>
                  </a:txBody>
                  <a:tcPr/>
                </a:tc>
              </a:tr>
              <a:tr h="410358">
                <a:tc>
                  <a:txBody>
                    <a:bodyPr/>
                    <a:lstStyle/>
                    <a:p>
                      <a:pPr algn="ctr" fontAlgn="b"/>
                      <a:r>
                        <a:rPr lang="en-US" sz="1200" b="0" i="0" u="none" strike="noStrike" dirty="0">
                          <a:effectLst/>
                          <a:latin typeface="Arial"/>
                        </a:rPr>
                        <a:t>2012</a:t>
                      </a:r>
                    </a:p>
                  </a:txBody>
                  <a:tcPr marL="9525" marR="9525" marT="9525" marB="0" anchor="b"/>
                </a:tc>
                <a:tc>
                  <a:txBody>
                    <a:bodyPr/>
                    <a:lstStyle/>
                    <a:p>
                      <a:pPr algn="ctr" fontAlgn="b"/>
                      <a:r>
                        <a:rPr lang="en-US" sz="1200" b="0" i="0" u="none" strike="noStrike" dirty="0">
                          <a:effectLst/>
                          <a:latin typeface="Arial"/>
                        </a:rPr>
                        <a:t>14.1%</a:t>
                      </a:r>
                    </a:p>
                  </a:txBody>
                  <a:tcPr marL="9525" marR="9525" marT="9525" marB="0" anchor="b"/>
                </a:tc>
                <a:tc>
                  <a:txBody>
                    <a:bodyPr/>
                    <a:lstStyle/>
                    <a:p>
                      <a:pPr algn="r" fontAlgn="b"/>
                      <a:r>
                        <a:rPr lang="en-US" sz="1200" b="0" i="0" u="none" strike="noStrike" dirty="0">
                          <a:effectLst/>
                          <a:latin typeface="Arial"/>
                        </a:rPr>
                        <a:t> </a:t>
                      </a:r>
                      <a:r>
                        <a:rPr lang="en-US" sz="1200" b="0" i="0" u="none" strike="noStrike" dirty="0" smtClean="0">
                          <a:effectLst/>
                          <a:latin typeface="Arial"/>
                        </a:rPr>
                        <a:t>$  </a:t>
                      </a:r>
                      <a:r>
                        <a:rPr lang="en-US" sz="1200" b="0" i="0" u="none" strike="noStrike" dirty="0">
                          <a:effectLst/>
                          <a:latin typeface="Arial"/>
                        </a:rPr>
                        <a:t>21,029,248.00 </a:t>
                      </a: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2,967,227 </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(220,000)</a:t>
                      </a:r>
                      <a:endParaRPr lang="en-US" sz="1200" b="0" i="0" u="none" strike="noStrike" dirty="0">
                        <a:effectLst/>
                        <a:latin typeface="Arial"/>
                      </a:endParaRPr>
                    </a:p>
                  </a:txBody>
                  <a:tcPr marL="9525" marR="9525" marT="9525" marB="0" anchor="b"/>
                </a:tc>
              </a:tr>
              <a:tr h="410358">
                <a:tc>
                  <a:txBody>
                    <a:bodyPr/>
                    <a:lstStyle/>
                    <a:p>
                      <a:pPr algn="ctr" fontAlgn="b"/>
                      <a:r>
                        <a:rPr lang="en-US" sz="1200" b="0" i="0" u="none" strike="noStrike" dirty="0" smtClean="0">
                          <a:effectLst/>
                          <a:latin typeface="Arial"/>
                        </a:rPr>
                        <a:t>2013</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11.8%</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21,251,166.00 </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a:effectLst/>
                          <a:latin typeface="Arial"/>
                        </a:rPr>
                        <a:t> $ </a:t>
                      </a:r>
                      <a:r>
                        <a:rPr lang="en-US" sz="1200" b="0" i="0" u="none" strike="noStrike" dirty="0" smtClean="0">
                          <a:effectLst/>
                          <a:latin typeface="Arial"/>
                        </a:rPr>
                        <a:t> 2,515,483 </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(121,877)</a:t>
                      </a:r>
                      <a:r>
                        <a:rPr lang="en-US" sz="1200" b="0" i="0" u="none" strike="noStrike" baseline="0" dirty="0" smtClean="0">
                          <a:effectLst/>
                          <a:latin typeface="Arial"/>
                        </a:rPr>
                        <a:t> </a:t>
                      </a:r>
                      <a:endParaRPr lang="en-US" sz="1200" b="0" i="0" u="none" strike="noStrike" dirty="0">
                        <a:effectLst/>
                        <a:latin typeface="Arial"/>
                      </a:endParaRPr>
                    </a:p>
                  </a:txBody>
                  <a:tcPr marL="9525" marR="9525" marT="9525" marB="0" anchor="b"/>
                </a:tc>
              </a:tr>
              <a:tr h="410358">
                <a:tc>
                  <a:txBody>
                    <a:bodyPr/>
                    <a:lstStyle/>
                    <a:p>
                      <a:pPr algn="ctr" fontAlgn="b"/>
                      <a:r>
                        <a:rPr lang="en-US" sz="1200" b="0" i="0" u="none" strike="noStrike" dirty="0" smtClean="0">
                          <a:effectLst/>
                          <a:latin typeface="Arial"/>
                        </a:rPr>
                        <a:t>2014</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11.8%</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23,652,108.00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2,785,917</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                  0</a:t>
                      </a:r>
                      <a:endParaRPr lang="en-US" sz="1200" b="0" i="0" u="none" strike="noStrike" dirty="0">
                        <a:effectLst/>
                        <a:latin typeface="Arial"/>
                      </a:endParaRPr>
                    </a:p>
                  </a:txBody>
                  <a:tcPr marL="9525" marR="9525" marT="9525" marB="0" anchor="b"/>
                </a:tc>
              </a:tr>
              <a:tr h="410358">
                <a:tc>
                  <a:txBody>
                    <a:bodyPr/>
                    <a:lstStyle/>
                    <a:p>
                      <a:pPr algn="ctr" fontAlgn="b"/>
                      <a:r>
                        <a:rPr lang="en-US" sz="1200" b="0" i="0" u="none" strike="noStrike" dirty="0" smtClean="0">
                          <a:effectLst/>
                          <a:latin typeface="Arial"/>
                        </a:rPr>
                        <a:t>2015</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11.3%</a:t>
                      </a:r>
                    </a:p>
                  </a:txBody>
                  <a:tcPr marL="9525" marR="9525" marT="9525" marB="0" anchor="b"/>
                </a:tc>
                <a:tc>
                  <a:txBody>
                    <a:bodyPr/>
                    <a:lstStyle/>
                    <a:p>
                      <a:pPr algn="r" fontAlgn="b"/>
                      <a:r>
                        <a:rPr lang="en-US" sz="1200" b="0" i="0" u="none" strike="noStrike" dirty="0" smtClean="0">
                          <a:effectLst/>
                          <a:latin typeface="Arial"/>
                        </a:rPr>
                        <a:t>$  25,096,872.00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2,842,390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0</a:t>
                      </a:r>
                      <a:endParaRPr lang="en-US" sz="1200" b="0" i="0" u="none" strike="noStrike" dirty="0">
                        <a:effectLst/>
                        <a:latin typeface="Arial"/>
                      </a:endParaRPr>
                    </a:p>
                  </a:txBody>
                  <a:tcPr marL="9525" marR="9525" marT="9525" marB="0" anchor="b"/>
                </a:tc>
              </a:tr>
              <a:tr h="410358">
                <a:tc>
                  <a:txBody>
                    <a:bodyPr/>
                    <a:lstStyle/>
                    <a:p>
                      <a:pPr algn="ctr" fontAlgn="b"/>
                      <a:r>
                        <a:rPr lang="en-US" sz="1200" b="0" i="0" u="none" strike="noStrike" dirty="0" smtClean="0">
                          <a:effectLst/>
                          <a:latin typeface="Arial"/>
                        </a:rPr>
                        <a:t>2016</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10.4</a:t>
                      </a:r>
                      <a:r>
                        <a:rPr lang="en-US" sz="1200" b="0" i="0" u="none" strike="noStrike" dirty="0">
                          <a:effectLst/>
                          <a:latin typeface="Arial"/>
                        </a:rPr>
                        <a:t>%</a:t>
                      </a:r>
                      <a:endParaRPr lang="en-US" sz="1200" b="0" i="0" u="none" strike="noStrike" dirty="0" smtClean="0">
                        <a:effectLst/>
                        <a:latin typeface="Arial"/>
                      </a:endParaRPr>
                    </a:p>
                  </a:txBody>
                  <a:tcPr marL="9525" marR="9525" marT="9525" marB="0" anchor="b"/>
                </a:tc>
                <a:tc>
                  <a:txBody>
                    <a:bodyPr/>
                    <a:lstStyle/>
                    <a:p>
                      <a:pPr algn="r" fontAlgn="b"/>
                      <a:r>
                        <a:rPr lang="en-US" sz="1200" b="0" i="0" u="none" strike="noStrike" dirty="0" smtClean="0">
                          <a:effectLst/>
                          <a:latin typeface="Arial"/>
                        </a:rPr>
                        <a:t>$  27,794,132.00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2,900,000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(118,362)</a:t>
                      </a:r>
                      <a:endParaRPr lang="en-US" sz="1200" b="0" i="0" u="none" strike="noStrike" dirty="0">
                        <a:effectLst/>
                        <a:latin typeface="Arial"/>
                      </a:endParaRPr>
                    </a:p>
                  </a:txBody>
                  <a:tcPr marL="9525" marR="9525" marT="9525" marB="0" anchor="b"/>
                </a:tc>
              </a:tr>
              <a:tr h="410358">
                <a:tc>
                  <a:txBody>
                    <a:bodyPr/>
                    <a:lstStyle/>
                    <a:p>
                      <a:pPr algn="ctr" fontAlgn="b"/>
                      <a:r>
                        <a:rPr lang="en-US" sz="1200" b="0" i="0" u="none" strike="noStrike" dirty="0" smtClean="0">
                          <a:effectLst/>
                          <a:latin typeface="Arial"/>
                        </a:rPr>
                        <a:t>2017</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 9.8%</a:t>
                      </a:r>
                    </a:p>
                  </a:txBody>
                  <a:tcPr marL="9525" marR="9525" marT="9525" marB="0" anchor="b"/>
                </a:tc>
                <a:tc>
                  <a:txBody>
                    <a:bodyPr/>
                    <a:lstStyle/>
                    <a:p>
                      <a:pPr algn="r" fontAlgn="b"/>
                      <a:r>
                        <a:rPr lang="en-US" sz="1200" b="0" i="0" u="none" strike="noStrike" dirty="0" smtClean="0">
                          <a:effectLst/>
                          <a:latin typeface="Arial"/>
                        </a:rPr>
                        <a:t>$  29,670,373.00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2,702,471</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(197,529)</a:t>
                      </a:r>
                      <a:endParaRPr lang="en-US" sz="1200" b="0" i="0" u="none" strike="noStrike" dirty="0">
                        <a:effectLst/>
                        <a:latin typeface="Arial"/>
                      </a:endParaRPr>
                    </a:p>
                  </a:txBody>
                  <a:tcPr marL="9525" marR="9525" marT="9525" marB="0" anchor="b"/>
                </a:tc>
              </a:tr>
              <a:tr h="410358">
                <a:tc>
                  <a:txBody>
                    <a:bodyPr/>
                    <a:lstStyle/>
                    <a:p>
                      <a:pPr algn="ctr" fontAlgn="b"/>
                      <a:r>
                        <a:rPr lang="en-US" sz="1200" b="0" i="0" u="none" strike="noStrike" dirty="0" smtClean="0">
                          <a:effectLst/>
                          <a:latin typeface="Arial"/>
                        </a:rPr>
                        <a:t>2018</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 7.4%</a:t>
                      </a:r>
                    </a:p>
                  </a:txBody>
                  <a:tcPr marL="9525" marR="9525" marT="9525" marB="0" anchor="b"/>
                </a:tc>
                <a:tc>
                  <a:txBody>
                    <a:bodyPr/>
                    <a:lstStyle/>
                    <a:p>
                      <a:pPr algn="r" fontAlgn="b"/>
                      <a:r>
                        <a:rPr lang="en-US" sz="1200" b="0" i="0" u="none" strike="noStrike" dirty="0" smtClean="0">
                          <a:effectLst/>
                          <a:latin typeface="Arial"/>
                        </a:rPr>
                        <a:t>$  32,673,646.00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2,410,388</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(91,708)</a:t>
                      </a:r>
                      <a:endParaRPr lang="en-US" sz="1200" b="0" i="0" u="none" strike="noStrike" dirty="0">
                        <a:effectLst/>
                        <a:latin typeface="Arial"/>
                      </a:endParaRPr>
                    </a:p>
                  </a:txBody>
                  <a:tcPr marL="9525" marR="9525" marT="9525" marB="0" anchor="b"/>
                </a:tc>
              </a:tr>
              <a:tr h="320708">
                <a:tc>
                  <a:txBody>
                    <a:bodyPr/>
                    <a:lstStyle/>
                    <a:p>
                      <a:pPr algn="ctr" fontAlgn="b"/>
                      <a:r>
                        <a:rPr lang="en-US" sz="1200" b="0" i="0" u="none" strike="noStrike" dirty="0" smtClean="0">
                          <a:effectLst/>
                          <a:latin typeface="Arial"/>
                        </a:rPr>
                        <a:t>2019</a:t>
                      </a:r>
                      <a:endParaRPr lang="en-US" sz="1200" b="0" i="0" u="none" strike="noStrike" dirty="0">
                        <a:effectLst/>
                        <a:latin typeface="Arial"/>
                      </a:endParaRPr>
                    </a:p>
                  </a:txBody>
                  <a:tcPr marL="9525" marR="9525" marT="9525" marB="0" anchor="b"/>
                </a:tc>
                <a:tc>
                  <a:txBody>
                    <a:bodyPr/>
                    <a:lstStyle/>
                    <a:p>
                      <a:pPr algn="ctr" fontAlgn="b"/>
                      <a:r>
                        <a:rPr lang="en-US" sz="1200" b="0" i="0" u="none" strike="noStrike" dirty="0" smtClean="0">
                          <a:effectLst/>
                          <a:latin typeface="Arial"/>
                        </a:rPr>
                        <a:t> 6.6%</a:t>
                      </a:r>
                    </a:p>
                  </a:txBody>
                  <a:tcPr marL="9525" marR="9525" marT="9525" marB="0" anchor="b"/>
                </a:tc>
                <a:tc>
                  <a:txBody>
                    <a:bodyPr/>
                    <a:lstStyle/>
                    <a:p>
                      <a:pPr algn="r" fontAlgn="b"/>
                      <a:r>
                        <a:rPr lang="en-US" sz="1200" b="0" i="0" u="none" strike="noStrike" dirty="0" smtClean="0">
                          <a:effectLst/>
                          <a:latin typeface="Arial"/>
                        </a:rPr>
                        <a:t>$  37,647,826.00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2,465,000</a:t>
                      </a:r>
                      <a:endParaRPr lang="en-US" sz="1200" b="0" i="0" u="none" strike="noStrike" dirty="0">
                        <a:effectLst/>
                        <a:latin typeface="Arial"/>
                      </a:endParaRPr>
                    </a:p>
                  </a:txBody>
                  <a:tcPr marL="9525" marR="9525" marT="9525" marB="0" anchor="b"/>
                </a:tc>
                <a:tc>
                  <a:txBody>
                    <a:bodyPr/>
                    <a:lstStyle/>
                    <a:p>
                      <a:pPr algn="r" fontAlgn="b"/>
                      <a:r>
                        <a:rPr lang="en-US" sz="1200" b="0" i="0" u="none" strike="noStrike" dirty="0" smtClean="0">
                          <a:effectLst/>
                          <a:latin typeface="Arial"/>
                        </a:rPr>
                        <a:t>$                 0</a:t>
                      </a:r>
                      <a:endParaRPr lang="en-US" sz="1200" b="0" i="0" u="none" strike="noStrike" dirty="0">
                        <a:effectLst/>
                        <a:latin typeface="Arial"/>
                      </a:endParaRPr>
                    </a:p>
                  </a:txBody>
                  <a:tcPr marL="9525" marR="9525" marT="9525" marB="0" anchor="b"/>
                </a:tc>
              </a:tr>
            </a:tbl>
          </a:graphicData>
        </a:graphic>
      </p:graphicFrame>
    </p:spTree>
    <p:extLst>
      <p:ext uri="{BB962C8B-B14F-4D97-AF65-F5344CB8AC3E}">
        <p14:creationId xmlns:p14="http://schemas.microsoft.com/office/powerpoint/2010/main" val="67618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533400"/>
          </a:xfrm>
        </p:spPr>
        <p:txBody>
          <a:bodyPr>
            <a:normAutofit/>
          </a:bodyPr>
          <a:lstStyle/>
          <a:p>
            <a:r>
              <a:rPr lang="en-US" sz="2800" dirty="0" smtClean="0"/>
              <a:t>2018-19 Budget Highlights</a:t>
            </a:r>
            <a:endParaRPr lang="en-US"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60369594"/>
              </p:ext>
            </p:extLst>
          </p:nvPr>
        </p:nvGraphicFramePr>
        <p:xfrm>
          <a:off x="457200" y="914399"/>
          <a:ext cx="8077200" cy="5231528"/>
        </p:xfrm>
        <a:graphic>
          <a:graphicData uri="http://schemas.openxmlformats.org/drawingml/2006/table">
            <a:tbl>
              <a:tblPr firstRow="1" bandRow="1">
                <a:tableStyleId>{5C22544A-7EE6-4342-B048-85BDC9FD1C3A}</a:tableStyleId>
              </a:tblPr>
              <a:tblGrid>
                <a:gridCol w="5758003"/>
                <a:gridCol w="2319197"/>
              </a:tblGrid>
              <a:tr h="368407">
                <a:tc>
                  <a:txBody>
                    <a:bodyPr/>
                    <a:lstStyle/>
                    <a:p>
                      <a:r>
                        <a:rPr lang="en-US" sz="1000" dirty="0" smtClean="0"/>
                        <a:t>Item/Description</a:t>
                      </a:r>
                      <a:endParaRPr lang="en-US" sz="1000" dirty="0"/>
                    </a:p>
                  </a:txBody>
                  <a:tcPr/>
                </a:tc>
                <a:tc>
                  <a:txBody>
                    <a:bodyPr/>
                    <a:lstStyle/>
                    <a:p>
                      <a:endParaRPr lang="en-US" sz="1000" dirty="0"/>
                    </a:p>
                  </a:txBody>
                  <a:tcPr/>
                </a:tc>
              </a:tr>
              <a:tr h="307006">
                <a:tc>
                  <a:txBody>
                    <a:bodyPr/>
                    <a:lstStyle/>
                    <a:p>
                      <a:r>
                        <a:rPr lang="en-US" sz="1200" b="0" dirty="0" smtClean="0"/>
                        <a:t>Total</a:t>
                      </a:r>
                      <a:r>
                        <a:rPr lang="en-US" sz="1200" b="0" baseline="0" dirty="0" smtClean="0"/>
                        <a:t> Revenue Increase from 2017-18</a:t>
                      </a:r>
                      <a:endParaRPr lang="en-US" sz="1200" b="0" dirty="0"/>
                    </a:p>
                  </a:txBody>
                  <a:tcPr/>
                </a:tc>
                <a:tc>
                  <a:txBody>
                    <a:bodyPr/>
                    <a:lstStyle/>
                    <a:p>
                      <a:pPr algn="ctr"/>
                      <a:r>
                        <a:rPr lang="en-US" sz="1200" dirty="0" smtClean="0"/>
                        <a:t>  +14.8%</a:t>
                      </a:r>
                      <a:endParaRPr lang="en-US" sz="1200" dirty="0"/>
                    </a:p>
                  </a:txBody>
                  <a:tcPr/>
                </a:tc>
              </a:tr>
              <a:tr h="307006">
                <a:tc>
                  <a:txBody>
                    <a:bodyPr/>
                    <a:lstStyle/>
                    <a:p>
                      <a:r>
                        <a:rPr lang="en-US" sz="1200" b="0" dirty="0" smtClean="0"/>
                        <a:t>      Local Property Tax/Levy Equalization</a:t>
                      </a:r>
                      <a:r>
                        <a:rPr lang="en-US" sz="1200" b="0" baseline="0" dirty="0" smtClean="0"/>
                        <a:t> Decrease – increased levy</a:t>
                      </a:r>
                      <a:endParaRPr lang="en-US" sz="1200" b="0" dirty="0"/>
                    </a:p>
                  </a:txBody>
                  <a:tcPr/>
                </a:tc>
                <a:tc>
                  <a:txBody>
                    <a:bodyPr/>
                    <a:lstStyle/>
                    <a:p>
                      <a:pPr algn="ctr"/>
                      <a:r>
                        <a:rPr lang="en-US" sz="1200" dirty="0" smtClean="0"/>
                        <a:t>   -13.1%</a:t>
                      </a:r>
                      <a:endParaRPr lang="en-US" sz="1200" dirty="0"/>
                    </a:p>
                  </a:txBody>
                  <a:tcPr/>
                </a:tc>
              </a:tr>
              <a:tr h="307006">
                <a:tc>
                  <a:txBody>
                    <a:bodyPr/>
                    <a:lstStyle/>
                    <a:p>
                      <a:r>
                        <a:rPr lang="en-US" sz="1200" b="0" dirty="0" smtClean="0"/>
                        <a:t>     Apportionment Increase – increased enrollment,</a:t>
                      </a:r>
                      <a:r>
                        <a:rPr lang="en-US" sz="1200" b="0" baseline="0" dirty="0" smtClean="0"/>
                        <a:t> </a:t>
                      </a:r>
                      <a:r>
                        <a:rPr lang="en-US" sz="1200" b="0" baseline="0" dirty="0" err="1" smtClean="0"/>
                        <a:t>McLeary</a:t>
                      </a:r>
                      <a:r>
                        <a:rPr lang="en-US" sz="1200" b="0" baseline="0" dirty="0" smtClean="0"/>
                        <a:t> changes</a:t>
                      </a:r>
                      <a:endParaRPr lang="en-US" sz="1200" b="0" dirty="0"/>
                    </a:p>
                  </a:txBody>
                  <a:tcPr/>
                </a:tc>
                <a:tc>
                  <a:txBody>
                    <a:bodyPr/>
                    <a:lstStyle/>
                    <a:p>
                      <a:pPr algn="ctr"/>
                      <a:r>
                        <a:rPr lang="en-US" sz="1200" dirty="0" smtClean="0"/>
                        <a:t>  21.4%</a:t>
                      </a:r>
                      <a:endParaRPr lang="en-US" sz="1200" dirty="0"/>
                    </a:p>
                  </a:txBody>
                  <a:tcPr/>
                </a:tc>
              </a:tr>
              <a:tr h="392505">
                <a:tc>
                  <a:txBody>
                    <a:bodyPr/>
                    <a:lstStyle/>
                    <a:p>
                      <a:r>
                        <a:rPr lang="en-US" sz="1200" b="0" dirty="0" smtClean="0"/>
                        <a:t>     Special</a:t>
                      </a:r>
                      <a:r>
                        <a:rPr lang="en-US" sz="1200" b="0" baseline="0" dirty="0" smtClean="0"/>
                        <a:t> Ed Increase – increased enrollment and Safety Net Increase</a:t>
                      </a:r>
                      <a:endParaRPr lang="en-US" sz="1200" b="0" dirty="0"/>
                    </a:p>
                  </a:txBody>
                  <a:tcPr/>
                </a:tc>
                <a:tc>
                  <a:txBody>
                    <a:bodyPr/>
                    <a:lstStyle/>
                    <a:p>
                      <a:pPr algn="ctr"/>
                      <a:r>
                        <a:rPr lang="en-US" sz="1200" dirty="0" smtClean="0"/>
                        <a:t>  23.2%</a:t>
                      </a:r>
                      <a:endParaRPr lang="en-US" sz="1200" dirty="0"/>
                    </a:p>
                  </a:txBody>
                  <a:tcPr/>
                </a:tc>
              </a:tr>
              <a:tr h="490608">
                <a:tc>
                  <a:txBody>
                    <a:bodyPr/>
                    <a:lstStyle/>
                    <a:p>
                      <a:r>
                        <a:rPr lang="en-US" sz="1200" b="0" dirty="0" smtClean="0"/>
                        <a:t>     Learning Assistance Program (LAP) – Allocation increase</a:t>
                      </a:r>
                      <a:endParaRPr lang="en-US" sz="1200" b="0" dirty="0"/>
                    </a:p>
                  </a:txBody>
                  <a:tcPr/>
                </a:tc>
                <a:tc>
                  <a:txBody>
                    <a:bodyPr/>
                    <a:lstStyle/>
                    <a:p>
                      <a:pPr algn="ctr"/>
                      <a:r>
                        <a:rPr lang="en-US" sz="1200" dirty="0" smtClean="0"/>
                        <a:t>  26.0%</a:t>
                      </a:r>
                      <a:endParaRPr lang="en-US" sz="1200" dirty="0"/>
                    </a:p>
                  </a:txBody>
                  <a:tcPr/>
                </a:tc>
              </a:tr>
              <a:tr h="490608">
                <a:tc>
                  <a:txBody>
                    <a:bodyPr/>
                    <a:lstStyle/>
                    <a:p>
                      <a:r>
                        <a:rPr lang="en-US" sz="1200" b="0" dirty="0" smtClean="0"/>
                        <a:t>     </a:t>
                      </a:r>
                      <a:r>
                        <a:rPr lang="en-US" sz="1200" b="0" dirty="0" err="1" smtClean="0"/>
                        <a:t>Misc</a:t>
                      </a:r>
                      <a:r>
                        <a:rPr lang="en-US" sz="1200" b="0" dirty="0" smtClean="0"/>
                        <a:t> State/Federal</a:t>
                      </a:r>
                      <a:r>
                        <a:rPr lang="en-US" sz="1200" b="0" baseline="0" dirty="0" smtClean="0"/>
                        <a:t> Programs – HSSP State Homeless Grant continues, Rural                                                 Local Schools Program continues and Title IV large Increase</a:t>
                      </a:r>
                      <a:endParaRPr lang="en-US" sz="1200" b="0" dirty="0"/>
                    </a:p>
                  </a:txBody>
                  <a:tcPr/>
                </a:tc>
                <a:tc>
                  <a:txBody>
                    <a:bodyPr/>
                    <a:lstStyle/>
                    <a:p>
                      <a:pPr algn="ctr"/>
                      <a:r>
                        <a:rPr lang="en-US" sz="1200" dirty="0" smtClean="0"/>
                        <a:t>109%</a:t>
                      </a:r>
                      <a:endParaRPr lang="en-US" sz="1200" dirty="0"/>
                    </a:p>
                  </a:txBody>
                  <a:tcPr/>
                </a:tc>
              </a:tr>
              <a:tr h="490608">
                <a:tc>
                  <a:txBody>
                    <a:bodyPr/>
                    <a:lstStyle/>
                    <a:p>
                      <a:r>
                        <a:rPr lang="en-US" sz="1200" b="0" dirty="0" smtClean="0"/>
                        <a:t>     KWRL– state</a:t>
                      </a:r>
                      <a:r>
                        <a:rPr lang="en-US" sz="1200" b="0" baseline="0" dirty="0" smtClean="0"/>
                        <a:t> </a:t>
                      </a:r>
                      <a:r>
                        <a:rPr lang="en-US" sz="1200" b="0" dirty="0" smtClean="0"/>
                        <a:t>allocation/unfunded increase to cover increased expenditures</a:t>
                      </a:r>
                      <a:endParaRPr lang="en-US" sz="1200" b="0" dirty="0"/>
                    </a:p>
                  </a:txBody>
                  <a:tcPr/>
                </a:tc>
                <a:tc>
                  <a:txBody>
                    <a:bodyPr/>
                    <a:lstStyle/>
                    <a:p>
                      <a:pPr algn="ctr"/>
                      <a:r>
                        <a:rPr lang="en-US" sz="1200" dirty="0" smtClean="0"/>
                        <a:t>  20.9%</a:t>
                      </a:r>
                      <a:endParaRPr lang="en-US" sz="1200" dirty="0"/>
                    </a:p>
                  </a:txBody>
                  <a:tcPr/>
                </a:tc>
              </a:tr>
              <a:tr h="307006">
                <a:tc>
                  <a:txBody>
                    <a:bodyPr/>
                    <a:lstStyle/>
                    <a:p>
                      <a:r>
                        <a:rPr lang="en-US" sz="1200" b="0" dirty="0" smtClean="0"/>
                        <a:t>Total Expenditure Increase from 2017-18</a:t>
                      </a:r>
                      <a:endParaRPr lang="en-US" sz="1200" b="0" dirty="0"/>
                    </a:p>
                  </a:txBody>
                  <a:tcPr/>
                </a:tc>
                <a:tc>
                  <a:txBody>
                    <a:bodyPr/>
                    <a:lstStyle/>
                    <a:p>
                      <a:pPr algn="ctr"/>
                      <a:r>
                        <a:rPr lang="en-US" sz="1200" dirty="0" smtClean="0"/>
                        <a:t>  6.3%</a:t>
                      </a:r>
                      <a:endParaRPr lang="en-US" sz="1200" dirty="0"/>
                    </a:p>
                  </a:txBody>
                  <a:tcPr/>
                </a:tc>
              </a:tr>
              <a:tr h="307006">
                <a:tc>
                  <a:txBody>
                    <a:bodyPr/>
                    <a:lstStyle/>
                    <a:p>
                      <a:r>
                        <a:rPr lang="en-US" sz="1200" b="0" dirty="0" smtClean="0"/>
                        <a:t>     Certificated Salaries</a:t>
                      </a:r>
                      <a:r>
                        <a:rPr lang="en-US" sz="1200" b="0" baseline="0" dirty="0" smtClean="0"/>
                        <a:t> – Increased Base, Additional Days, Increased Staff, Step                                        Increases</a:t>
                      </a:r>
                      <a:endParaRPr lang="en-US" sz="1200" b="0" dirty="0"/>
                    </a:p>
                  </a:txBody>
                  <a:tcPr/>
                </a:tc>
                <a:tc>
                  <a:txBody>
                    <a:bodyPr/>
                    <a:lstStyle/>
                    <a:p>
                      <a:pPr algn="ctr"/>
                      <a:r>
                        <a:rPr lang="en-US" sz="1200" dirty="0" smtClean="0"/>
                        <a:t>  </a:t>
                      </a:r>
                      <a:r>
                        <a:rPr lang="en-US" sz="1200" dirty="0" smtClean="0"/>
                        <a:t>14.3%</a:t>
                      </a:r>
                      <a:endParaRPr lang="en-US" sz="1200" dirty="0"/>
                    </a:p>
                  </a:txBody>
                  <a:tcPr/>
                </a:tc>
              </a:tr>
              <a:tr h="307006">
                <a:tc>
                  <a:txBody>
                    <a:bodyPr/>
                    <a:lstStyle/>
                    <a:p>
                      <a:pPr algn="l"/>
                      <a:r>
                        <a:rPr lang="en-US" sz="1200" dirty="0" smtClean="0"/>
                        <a:t>     </a:t>
                      </a:r>
                      <a:r>
                        <a:rPr lang="en-US" sz="1200" baseline="0" dirty="0" smtClean="0"/>
                        <a:t>Classified Salaries – </a:t>
                      </a:r>
                      <a:r>
                        <a:rPr lang="en-US" sz="1200" baseline="0" dirty="0" smtClean="0"/>
                        <a:t>Bargained increases from 16-17 (17-18 increase not included in 17-18 budget) for SEIU (1.9% to 15% depending on position) and KWRL (9.5% for drivers and 13.1% for mechanics), bargained increase for Secretaries (15%), </a:t>
                      </a:r>
                      <a:r>
                        <a:rPr lang="en-US" sz="1200" baseline="0" dirty="0" smtClean="0"/>
                        <a:t>Many New Positions, Step Increases</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17.1%</a:t>
                      </a:r>
                      <a:endParaRPr lang="en-US" sz="1200" dirty="0" smtClean="0"/>
                    </a:p>
                  </a:txBody>
                  <a:tcPr/>
                </a:tc>
              </a:tr>
              <a:tr h="490608">
                <a:tc>
                  <a:txBody>
                    <a:bodyPr/>
                    <a:lstStyle/>
                    <a:p>
                      <a:pPr algn="l"/>
                      <a:r>
                        <a:rPr lang="en-US" sz="1200" baseline="0" dirty="0" smtClean="0"/>
                        <a:t>     Employee Benefits – State Allocation </a:t>
                      </a:r>
                      <a:r>
                        <a:rPr lang="en-US" sz="1200" baseline="0" dirty="0" smtClean="0"/>
                        <a:t>Increase (from $820 to $843), </a:t>
                      </a:r>
                      <a:r>
                        <a:rPr lang="en-US" sz="1200" baseline="0" dirty="0" smtClean="0"/>
                        <a:t>Increased Staff, Paid Medical Leave Premiums</a:t>
                      </a:r>
                      <a:endParaRPr lang="en-US" sz="12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 </a:t>
                      </a:r>
                      <a:r>
                        <a:rPr lang="en-US" sz="1200" dirty="0" smtClean="0"/>
                        <a:t>14.8</a:t>
                      </a:r>
                      <a:r>
                        <a:rPr lang="en-US" sz="1200" dirty="0" smtClean="0"/>
                        <a:t>%</a:t>
                      </a:r>
                    </a:p>
                  </a:txBody>
                  <a:tcPr/>
                </a:tc>
              </a:tr>
            </a:tbl>
          </a:graphicData>
        </a:graphic>
      </p:graphicFrame>
    </p:spTree>
    <p:extLst>
      <p:ext uri="{BB962C8B-B14F-4D97-AF65-F5344CB8AC3E}">
        <p14:creationId xmlns:p14="http://schemas.microsoft.com/office/powerpoint/2010/main" val="4266408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2018-19 </a:t>
            </a:r>
            <a:r>
              <a:rPr lang="en-US" sz="2800" dirty="0"/>
              <a:t>Budget </a:t>
            </a:r>
            <a:r>
              <a:rPr lang="en-US" sz="2800" dirty="0" smtClean="0"/>
              <a:t>Highlights - Continued</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52844603"/>
              </p:ext>
            </p:extLst>
          </p:nvPr>
        </p:nvGraphicFramePr>
        <p:xfrm>
          <a:off x="609600" y="2160588"/>
          <a:ext cx="6348413" cy="4419600"/>
        </p:xfrm>
        <a:graphic>
          <a:graphicData uri="http://schemas.openxmlformats.org/drawingml/2006/table">
            <a:tbl>
              <a:tblPr firstRow="1" bandRow="1">
                <a:tableStyleId>{5C22544A-7EE6-4342-B048-85BDC9FD1C3A}</a:tableStyleId>
              </a:tblPr>
              <a:tblGrid>
                <a:gridCol w="4328688"/>
                <a:gridCol w="2019725"/>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Item/Description</a:t>
                      </a:r>
                    </a:p>
                    <a:p>
                      <a:endParaRPr lang="en-US" sz="1200" dirty="0"/>
                    </a:p>
                  </a:txBody>
                  <a:tcPr marL="71197" marR="71197"/>
                </a:tc>
                <a:tc>
                  <a:txBody>
                    <a:bodyPr/>
                    <a:lstStyle/>
                    <a:p>
                      <a:r>
                        <a:rPr lang="en-US" sz="1200" dirty="0" smtClean="0"/>
                        <a:t>Percentage</a:t>
                      </a:r>
                      <a:r>
                        <a:rPr lang="en-US" sz="1200" baseline="0" dirty="0" smtClean="0"/>
                        <a:t> Increase</a:t>
                      </a:r>
                      <a:endParaRPr lang="en-US" sz="1200" dirty="0"/>
                    </a:p>
                  </a:txBody>
                  <a:tcPr marL="71197" marR="71197"/>
                </a:tc>
              </a:tr>
              <a:tr h="370840">
                <a:tc>
                  <a:txBody>
                    <a:bodyPr/>
                    <a:lstStyle/>
                    <a:p>
                      <a:r>
                        <a:rPr lang="en-US" sz="1000" dirty="0" smtClean="0"/>
                        <a:t>Enrollment Increase from 17-18 Budget (2,389 to 2,460)</a:t>
                      </a:r>
                      <a:endParaRPr lang="en-US" sz="1000" dirty="0"/>
                    </a:p>
                  </a:txBody>
                  <a:tcPr marL="71197" marR="7119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3.0%</a:t>
                      </a:r>
                    </a:p>
                  </a:txBody>
                  <a:tcPr marL="71197" marR="71197"/>
                </a:tc>
              </a:tr>
              <a:tr h="370840">
                <a:tc>
                  <a:txBody>
                    <a:bodyPr/>
                    <a:lstStyle/>
                    <a:p>
                      <a:r>
                        <a:rPr lang="en-US" sz="1000" dirty="0" smtClean="0"/>
                        <a:t>Enrollment Increase from 17-18 Actual (2,419</a:t>
                      </a:r>
                      <a:r>
                        <a:rPr lang="en-US" sz="1000" baseline="0" dirty="0" smtClean="0"/>
                        <a:t> to 2,450)</a:t>
                      </a:r>
                      <a:endParaRPr lang="en-US" sz="1000" dirty="0"/>
                    </a:p>
                  </a:txBody>
                  <a:tcPr marL="71197" marR="7119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1.7%</a:t>
                      </a:r>
                    </a:p>
                  </a:txBody>
                  <a:tcPr marL="71197" marR="71197"/>
                </a:tc>
              </a:tr>
              <a:tr h="370840">
                <a:tc>
                  <a:txBody>
                    <a:bodyPr/>
                    <a:lstStyle/>
                    <a:p>
                      <a:r>
                        <a:rPr lang="en-US" sz="1000" dirty="0" smtClean="0"/>
                        <a:t>Special Education</a:t>
                      </a:r>
                      <a:r>
                        <a:rPr lang="en-US" sz="1000" baseline="0" dirty="0" smtClean="0"/>
                        <a:t> Enrollment Increase from 17-18 Budget (324 to 333)</a:t>
                      </a:r>
                      <a:endParaRPr lang="en-US" sz="1000" dirty="0" smtClean="0"/>
                    </a:p>
                  </a:txBody>
                  <a:tcPr marL="71197" marR="7119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 2.8%</a:t>
                      </a:r>
                    </a:p>
                  </a:txBody>
                  <a:tcPr marL="71197" marR="71197"/>
                </a:tc>
              </a:tr>
              <a:tr h="370840">
                <a:tc>
                  <a:txBody>
                    <a:bodyPr/>
                    <a:lstStyle/>
                    <a:p>
                      <a:r>
                        <a:rPr lang="en-US" sz="1000" dirty="0" smtClean="0"/>
                        <a:t>Special Education Enrollment</a:t>
                      </a:r>
                      <a:r>
                        <a:rPr lang="en-US" sz="1000" baseline="0" dirty="0" smtClean="0"/>
                        <a:t> Increase from 17-18 Actual (321 to 333)</a:t>
                      </a:r>
                    </a:p>
                    <a:p>
                      <a:r>
                        <a:rPr lang="en-US" sz="1000" baseline="0" dirty="0" smtClean="0"/>
                        <a:t>                 Note:  June Enrollment was 338</a:t>
                      </a:r>
                      <a:endParaRPr lang="en-US" sz="1000" dirty="0"/>
                    </a:p>
                  </a:txBody>
                  <a:tcPr marL="71197" marR="7119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3.7%</a:t>
                      </a:r>
                    </a:p>
                  </a:txBody>
                  <a:tcPr marL="71197" marR="71197"/>
                </a:tc>
              </a:tr>
              <a:tr h="370840">
                <a:tc>
                  <a:txBody>
                    <a:bodyPr/>
                    <a:lstStyle/>
                    <a:p>
                      <a:endParaRPr lang="en-US" sz="1000" dirty="0"/>
                    </a:p>
                  </a:txBody>
                  <a:tcPr marL="71197" marR="7119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dirty="0" smtClean="0"/>
                    </a:p>
                  </a:txBody>
                  <a:tcPr marL="71197" marR="71197"/>
                </a:tc>
              </a:tr>
              <a:tr h="370840">
                <a:tc>
                  <a:txBody>
                    <a:bodyPr/>
                    <a:lstStyle/>
                    <a:p>
                      <a:r>
                        <a:rPr lang="en-US" sz="1000" dirty="0" smtClean="0"/>
                        <a:t>Certificated</a:t>
                      </a:r>
                      <a:r>
                        <a:rPr lang="en-US" sz="1000" baseline="0" dirty="0" smtClean="0"/>
                        <a:t> Staff Increase of 3.24 FTE </a:t>
                      </a:r>
                      <a:endParaRPr lang="en-US" sz="1000" dirty="0"/>
                    </a:p>
                  </a:txBody>
                  <a:tcPr marL="71197" marR="7119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 2.1%</a:t>
                      </a:r>
                    </a:p>
                  </a:txBody>
                  <a:tcPr marL="71197" marR="71197"/>
                </a:tc>
              </a:tr>
              <a:tr h="370840">
                <a:tc>
                  <a:txBody>
                    <a:bodyPr/>
                    <a:lstStyle/>
                    <a:p>
                      <a:r>
                        <a:rPr lang="en-US" sz="1000" dirty="0" smtClean="0"/>
                        <a:t>Classified Staff Increase of 11.4 FTE (Almost</a:t>
                      </a:r>
                      <a:r>
                        <a:rPr lang="en-US" sz="1000" baseline="0" dirty="0" smtClean="0"/>
                        <a:t> half in KWRL Drivers)</a:t>
                      </a:r>
                      <a:endParaRPr lang="en-US" sz="1000" dirty="0"/>
                    </a:p>
                  </a:txBody>
                  <a:tcPr marL="71197" marR="7119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 6.8%</a:t>
                      </a:r>
                    </a:p>
                  </a:txBody>
                  <a:tcPr marL="71197" marR="71197"/>
                </a:tc>
              </a:tr>
              <a:tr h="370840">
                <a:tc>
                  <a:txBody>
                    <a:bodyPr/>
                    <a:lstStyle/>
                    <a:p>
                      <a:r>
                        <a:rPr lang="en-US" sz="1000" dirty="0" smtClean="0"/>
                        <a:t>Changes made</a:t>
                      </a:r>
                      <a:r>
                        <a:rPr lang="en-US" sz="1000" baseline="0" dirty="0" smtClean="0"/>
                        <a:t> from 17-18 Budget to ensure additional time for staff is budgeted at a level at or greater than expected expenditures</a:t>
                      </a:r>
                      <a:endParaRPr lang="en-US" sz="1000" dirty="0"/>
                    </a:p>
                  </a:txBody>
                  <a:tcPr marL="71197" marR="7119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dirty="0" smtClean="0"/>
                    </a:p>
                  </a:txBody>
                  <a:tcPr marL="71197" marR="71197"/>
                </a:tc>
              </a:tr>
              <a:tr h="370840">
                <a:tc>
                  <a:txBody>
                    <a:bodyPr/>
                    <a:lstStyle/>
                    <a:p>
                      <a:r>
                        <a:rPr lang="en-US" sz="1000" dirty="0" smtClean="0"/>
                        <a:t>       Certificated</a:t>
                      </a:r>
                      <a:r>
                        <a:rPr lang="en-US" sz="1000" baseline="0" dirty="0" smtClean="0"/>
                        <a:t> Subs, Extra Days, Class/Case Overage, New Educator Training, National Board Cohort, College in the High School, </a:t>
                      </a:r>
                      <a:r>
                        <a:rPr lang="en-US" sz="1000" baseline="0" dirty="0" err="1" smtClean="0"/>
                        <a:t>etc</a:t>
                      </a:r>
                      <a:r>
                        <a:rPr lang="en-US" sz="1000" baseline="0" dirty="0" smtClean="0"/>
                        <a:t>…Increase of $273,000 over 17-18 budget</a:t>
                      </a:r>
                      <a:endParaRPr lang="en-US" sz="1000" dirty="0"/>
                    </a:p>
                  </a:txBody>
                  <a:tcPr marL="71197" marR="7119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57.0%</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000" dirty="0" smtClean="0"/>
                    </a:p>
                  </a:txBody>
                  <a:tcPr marL="71197" marR="71197"/>
                </a:tc>
              </a:tr>
              <a:tr h="370840">
                <a:tc>
                  <a:txBody>
                    <a:bodyPr/>
                    <a:lstStyle/>
                    <a:p>
                      <a:r>
                        <a:rPr lang="en-US" sz="1000" dirty="0" smtClean="0"/>
                        <a:t>        Classified Subs, Para Professional Development days,</a:t>
                      </a:r>
                      <a:r>
                        <a:rPr lang="en-US" sz="1000" baseline="0" dirty="0" smtClean="0"/>
                        <a:t> Extra Staff Time, Overtime, </a:t>
                      </a:r>
                      <a:r>
                        <a:rPr lang="en-US" sz="1000" baseline="0" dirty="0" err="1" smtClean="0"/>
                        <a:t>etc</a:t>
                      </a:r>
                      <a:r>
                        <a:rPr lang="en-US" sz="1000" baseline="0" dirty="0" smtClean="0"/>
                        <a:t>…Increase of $181,000 over 17-18 budget</a:t>
                      </a:r>
                      <a:endParaRPr lang="en-US" sz="1000" dirty="0"/>
                    </a:p>
                  </a:txBody>
                  <a:tcPr marL="71197" marR="7119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52.4% </a:t>
                      </a:r>
                    </a:p>
                  </a:txBody>
                  <a:tcPr marL="71197" marR="71197"/>
                </a:tc>
              </a:tr>
            </a:tbl>
          </a:graphicData>
        </a:graphic>
      </p:graphicFrame>
    </p:spTree>
    <p:extLst>
      <p:ext uri="{BB962C8B-B14F-4D97-AF65-F5344CB8AC3E}">
        <p14:creationId xmlns:p14="http://schemas.microsoft.com/office/powerpoint/2010/main" val="281062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p:txBody>
          <a:bodyPr>
            <a:normAutofit/>
          </a:bodyPr>
          <a:lstStyle/>
          <a:p>
            <a:r>
              <a:rPr lang="en-US" dirty="0" smtClean="0"/>
              <a:t>Historical GF Revenues by Type</a:t>
            </a:r>
          </a:p>
        </p:txBody>
      </p:sp>
      <p:graphicFrame>
        <p:nvGraphicFramePr>
          <p:cNvPr id="8" name="Chart 7"/>
          <p:cNvGraphicFramePr/>
          <p:nvPr>
            <p:extLst>
              <p:ext uri="{D42A27DB-BD31-4B8C-83A1-F6EECF244321}">
                <p14:modId xmlns:p14="http://schemas.microsoft.com/office/powerpoint/2010/main" val="133072465"/>
              </p:ext>
            </p:extLst>
          </p:nvPr>
        </p:nvGraphicFramePr>
        <p:xfrm>
          <a:off x="838200" y="1752600"/>
          <a:ext cx="7391400" cy="4419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General Fund Expenditures – 17-18</a:t>
            </a:r>
            <a:endParaRPr lang="en-US" dirty="0"/>
          </a:p>
        </p:txBody>
      </p:sp>
      <p:graphicFrame>
        <p:nvGraphicFramePr>
          <p:cNvPr id="15" name="Content Placeholder 14"/>
          <p:cNvGraphicFramePr>
            <a:graphicFrameLocks noGrp="1"/>
          </p:cNvGraphicFramePr>
          <p:nvPr>
            <p:ph idx="1"/>
            <p:extLst>
              <p:ext uri="{D42A27DB-BD31-4B8C-83A1-F6EECF244321}">
                <p14:modId xmlns:p14="http://schemas.microsoft.com/office/powerpoint/2010/main" val="2264295712"/>
              </p:ext>
            </p:extLst>
          </p:nvPr>
        </p:nvGraphicFramePr>
        <p:xfrm>
          <a:off x="612648" y="1905000"/>
          <a:ext cx="8153400" cy="4495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23675265"/>
      </p:ext>
    </p:extLst>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Historical Expenditures by Object</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95662753"/>
              </p:ext>
            </p:extLst>
          </p:nvPr>
        </p:nvGraphicFramePr>
        <p:xfrm>
          <a:off x="609600" y="2160588"/>
          <a:ext cx="6348413" cy="3881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Levy Dollars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7991669"/>
              </p:ext>
            </p:extLst>
          </p:nvPr>
        </p:nvGraphicFramePr>
        <p:xfrm>
          <a:off x="533400" y="1905000"/>
          <a:ext cx="7315200" cy="4312920"/>
        </p:xfrm>
        <a:graphic>
          <a:graphicData uri="http://schemas.openxmlformats.org/drawingml/2006/table">
            <a:tbl>
              <a:tblPr firstRow="1" bandRow="1">
                <a:tableStyleId>{5C22544A-7EE6-4342-B048-85BDC9FD1C3A}</a:tableStyleId>
              </a:tblPr>
              <a:tblGrid>
                <a:gridCol w="3061043"/>
                <a:gridCol w="1374346"/>
                <a:gridCol w="1432011"/>
                <a:gridCol w="1447800"/>
              </a:tblGrid>
              <a:tr h="552450">
                <a:tc>
                  <a:txBody>
                    <a:bodyPr/>
                    <a:lstStyle/>
                    <a:p>
                      <a:r>
                        <a:rPr lang="en-US" baseline="0" dirty="0" smtClean="0">
                          <a:solidFill>
                            <a:schemeClr val="bg1"/>
                          </a:solidFill>
                        </a:rPr>
                        <a:t>Expenditure Type</a:t>
                      </a:r>
                      <a:endParaRPr lang="en-US" baseline="0" dirty="0">
                        <a:solidFill>
                          <a:schemeClr val="bg1"/>
                        </a:solidFill>
                      </a:endParaRPr>
                    </a:p>
                  </a:txBody>
                  <a:tcPr/>
                </a:tc>
                <a:tc>
                  <a:txBody>
                    <a:bodyPr/>
                    <a:lstStyle/>
                    <a:p>
                      <a:r>
                        <a:rPr lang="en-US" dirty="0" smtClean="0">
                          <a:solidFill>
                            <a:schemeClr val="bg1"/>
                          </a:solidFill>
                        </a:rPr>
                        <a:t>Levy Dollars</a:t>
                      </a:r>
                    </a:p>
                    <a:p>
                      <a:r>
                        <a:rPr lang="en-US" dirty="0" smtClean="0">
                          <a:solidFill>
                            <a:schemeClr val="bg1"/>
                          </a:solidFill>
                        </a:rPr>
                        <a:t>2016-2017</a:t>
                      </a:r>
                      <a:endParaRPr lang="en-US" dirty="0">
                        <a:solidFill>
                          <a:schemeClr val="bg1"/>
                        </a:solidFill>
                      </a:endParaRPr>
                    </a:p>
                  </a:txBody>
                  <a:tcPr/>
                </a:tc>
                <a:tc>
                  <a:txBody>
                    <a:bodyPr/>
                    <a:lstStyle/>
                    <a:p>
                      <a:r>
                        <a:rPr lang="en-US" dirty="0" smtClean="0">
                          <a:solidFill>
                            <a:schemeClr val="bg1"/>
                          </a:solidFill>
                        </a:rPr>
                        <a:t>Levy Dollars</a:t>
                      </a:r>
                    </a:p>
                    <a:p>
                      <a:r>
                        <a:rPr lang="en-US" dirty="0" smtClean="0">
                          <a:solidFill>
                            <a:schemeClr val="bg1"/>
                          </a:solidFill>
                        </a:rPr>
                        <a:t>2017-2018</a:t>
                      </a:r>
                      <a:endParaRPr lang="en-US" dirty="0">
                        <a:solidFill>
                          <a:schemeClr val="bg1"/>
                        </a:solidFill>
                      </a:endParaRPr>
                    </a:p>
                  </a:txBody>
                  <a:tcPr/>
                </a:tc>
                <a:tc>
                  <a:txBody>
                    <a:bodyPr/>
                    <a:lstStyle/>
                    <a:p>
                      <a:r>
                        <a:rPr lang="en-US" dirty="0" smtClean="0">
                          <a:solidFill>
                            <a:schemeClr val="bg1"/>
                          </a:solidFill>
                        </a:rPr>
                        <a:t>Levy Dollars</a:t>
                      </a:r>
                    </a:p>
                    <a:p>
                      <a:r>
                        <a:rPr lang="en-US" dirty="0" smtClean="0">
                          <a:solidFill>
                            <a:schemeClr val="bg1"/>
                          </a:solidFill>
                        </a:rPr>
                        <a:t>2018-2019</a:t>
                      </a:r>
                      <a:endParaRPr lang="en-US" dirty="0">
                        <a:solidFill>
                          <a:schemeClr val="bg1"/>
                        </a:solidFill>
                      </a:endParaRPr>
                    </a:p>
                  </a:txBody>
                  <a:tcPr/>
                </a:tc>
              </a:tr>
              <a:tr h="350520">
                <a:tc>
                  <a:txBody>
                    <a:bodyPr/>
                    <a:lstStyle/>
                    <a:p>
                      <a:r>
                        <a:rPr lang="en-US" sz="1400" dirty="0" smtClean="0"/>
                        <a:t>Certificated</a:t>
                      </a:r>
                      <a:r>
                        <a:rPr lang="en-US" sz="1400" baseline="0" dirty="0" smtClean="0"/>
                        <a:t> Salaries</a:t>
                      </a:r>
                    </a:p>
                  </a:txBody>
                  <a:tcPr/>
                </a:tc>
                <a:tc>
                  <a:txBody>
                    <a:bodyPr/>
                    <a:lstStyle/>
                    <a:p>
                      <a:pPr algn="ctr" fontAlgn="b"/>
                      <a:r>
                        <a:rPr lang="en-US" sz="1400" b="0" i="0" u="none" strike="noStrike" baseline="0" dirty="0" smtClean="0">
                          <a:effectLst/>
                          <a:latin typeface="+mj-lt"/>
                        </a:rPr>
                        <a:t>$     975,000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631,610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35,000</a:t>
                      </a:r>
                      <a:endParaRPr lang="en-US" sz="1400" b="0" i="0" u="none" strike="noStrike" baseline="0" dirty="0">
                        <a:effectLst/>
                        <a:latin typeface="+mj-lt"/>
                      </a:endParaRPr>
                    </a:p>
                  </a:txBody>
                  <a:tcPr marL="9525" marR="9525" marT="9525" marB="0" anchor="b"/>
                </a:tc>
              </a:tr>
              <a:tr h="304800">
                <a:tc>
                  <a:txBody>
                    <a:bodyPr/>
                    <a:lstStyle/>
                    <a:p>
                      <a:r>
                        <a:rPr lang="en-US" sz="1400" dirty="0" smtClean="0"/>
                        <a:t>Classified Salaries</a:t>
                      </a:r>
                      <a:endParaRPr lang="en-US" sz="1400" dirty="0"/>
                    </a:p>
                  </a:txBody>
                  <a:tcPr/>
                </a:tc>
                <a:tc>
                  <a:txBody>
                    <a:bodyPr/>
                    <a:lstStyle/>
                    <a:p>
                      <a:pPr algn="ctr" fontAlgn="b"/>
                      <a:r>
                        <a:rPr lang="en-US" sz="1400" b="0" i="0" u="none" strike="noStrike" baseline="0" dirty="0" smtClean="0">
                          <a:effectLst/>
                          <a:latin typeface="+mj-lt"/>
                        </a:rPr>
                        <a:t>$  1,527,170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1,707,285</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1,572,198</a:t>
                      </a:r>
                      <a:endParaRPr lang="en-US" sz="1400" b="0" i="0" u="none" strike="noStrike" baseline="0" dirty="0">
                        <a:effectLst/>
                        <a:latin typeface="+mj-lt"/>
                      </a:endParaRPr>
                    </a:p>
                  </a:txBody>
                  <a:tcPr marL="9525" marR="9525" marT="9525" marB="0" anchor="b"/>
                </a:tc>
              </a:tr>
              <a:tr h="304800">
                <a:tc>
                  <a:txBody>
                    <a:bodyPr/>
                    <a:lstStyle/>
                    <a:p>
                      <a:r>
                        <a:rPr lang="en-US" sz="1400" dirty="0" smtClean="0"/>
                        <a:t>Administrator</a:t>
                      </a:r>
                      <a:r>
                        <a:rPr lang="en-US" sz="1400" baseline="0" dirty="0" smtClean="0"/>
                        <a:t> Salaries</a:t>
                      </a:r>
                      <a:endParaRPr lang="en-US" sz="1400" dirty="0"/>
                    </a:p>
                  </a:txBody>
                  <a:tcPr/>
                </a:tc>
                <a:tc>
                  <a:txBody>
                    <a:bodyPr/>
                    <a:lstStyle/>
                    <a:p>
                      <a:pPr algn="ctr" fontAlgn="b"/>
                      <a:r>
                        <a:rPr lang="en-US" sz="1400" b="0" i="0" u="none" strike="noStrike" baseline="0" dirty="0" smtClean="0">
                          <a:effectLst/>
                          <a:latin typeface="+mj-lt"/>
                        </a:rPr>
                        <a:t>$     447,200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518,820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179,260</a:t>
                      </a:r>
                      <a:endParaRPr lang="en-US" sz="1400" b="0" i="0" u="none" strike="noStrike" baseline="0" dirty="0">
                        <a:effectLst/>
                        <a:latin typeface="+mj-lt"/>
                      </a:endParaRPr>
                    </a:p>
                  </a:txBody>
                  <a:tcPr marL="9525" marR="9525" marT="9525" marB="0" anchor="b"/>
                </a:tc>
              </a:tr>
              <a:tr h="304800">
                <a:tc>
                  <a:txBody>
                    <a:bodyPr/>
                    <a:lstStyle/>
                    <a:p>
                      <a:r>
                        <a:rPr lang="en-US" sz="1400" dirty="0" smtClean="0"/>
                        <a:t>Benefits</a:t>
                      </a:r>
                    </a:p>
                  </a:txBody>
                  <a:tcPr/>
                </a:tc>
                <a:tc>
                  <a:txBody>
                    <a:bodyPr/>
                    <a:lstStyle/>
                    <a:p>
                      <a:pPr algn="ctr" fontAlgn="b"/>
                      <a:r>
                        <a:rPr lang="en-US" sz="1400" b="0" i="0" u="none" strike="noStrike" baseline="0" dirty="0" smtClean="0">
                          <a:effectLst/>
                          <a:latin typeface="+mj-lt"/>
                        </a:rPr>
                        <a:t>$  1,265,900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1,204,670</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1,096,063</a:t>
                      </a:r>
                      <a:endParaRPr lang="en-US" sz="1400" b="0" i="0" u="none" strike="noStrike" baseline="0" dirty="0">
                        <a:effectLst/>
                        <a:latin typeface="+mj-lt"/>
                      </a:endParaRPr>
                    </a:p>
                  </a:txBody>
                  <a:tcPr marL="9525" marR="9525" marT="9525" marB="0" anchor="b"/>
                </a:tc>
              </a:tr>
              <a:tr h="304800">
                <a:tc>
                  <a:txBody>
                    <a:bodyPr/>
                    <a:lstStyle/>
                    <a:p>
                      <a:r>
                        <a:rPr lang="en-US" sz="1400" dirty="0" smtClean="0"/>
                        <a:t>MSOCS (Mat’s/Supplies/</a:t>
                      </a:r>
                      <a:r>
                        <a:rPr lang="en-US" sz="1400" dirty="0" err="1" smtClean="0"/>
                        <a:t>Oper</a:t>
                      </a:r>
                      <a:r>
                        <a:rPr lang="en-US" sz="1400" baseline="0" dirty="0" smtClean="0"/>
                        <a:t> Costs)</a:t>
                      </a:r>
                      <a:endParaRPr lang="en-US" sz="1400" dirty="0"/>
                    </a:p>
                  </a:txBody>
                  <a:tcPr/>
                </a:tc>
                <a:tc>
                  <a:txBody>
                    <a:bodyPr/>
                    <a:lstStyle/>
                    <a:p>
                      <a:pPr algn="ctr" fontAlgn="b"/>
                      <a:r>
                        <a:rPr lang="en-US" sz="1400" b="0" i="0" u="none" strike="noStrike" baseline="0" dirty="0" smtClean="0">
                          <a:effectLst/>
                          <a:latin typeface="+mj-lt"/>
                        </a:rPr>
                        <a:t>$     129,035</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199,399</a:t>
                      </a:r>
                      <a:endParaRPr lang="en-US" sz="1400" b="0" i="0" u="none" strike="noStrike" baseline="0" dirty="0">
                        <a:effectLst/>
                        <a:latin typeface="+mj-lt"/>
                      </a:endParaRPr>
                    </a:p>
                  </a:txBody>
                  <a:tcPr marL="9525" marR="9525" marT="9525" marB="0" anchor="b"/>
                </a:tc>
                <a:tc>
                  <a:txBody>
                    <a:bodyPr/>
                    <a:lstStyle/>
                    <a:p>
                      <a:pPr algn="ctr" fontAlgn="b"/>
                      <a:r>
                        <a:rPr lang="en-US" sz="1400" b="0" i="0" u="none" strike="noStrike" baseline="0" dirty="0" smtClean="0">
                          <a:effectLst/>
                          <a:latin typeface="+mj-lt"/>
                        </a:rPr>
                        <a:t>$     382,984</a:t>
                      </a:r>
                      <a:endParaRPr lang="en-US" sz="1400" b="0" i="0" u="none" strike="noStrike" baseline="0" dirty="0">
                        <a:effectLst/>
                        <a:latin typeface="+mj-lt"/>
                      </a:endParaRPr>
                    </a:p>
                  </a:txBody>
                  <a:tcPr marL="9525" marR="9525" marT="9525" marB="0" anchor="b"/>
                </a:tc>
              </a:tr>
              <a:tr h="304800">
                <a:tc>
                  <a:txBody>
                    <a:bodyPr/>
                    <a:lstStyle/>
                    <a:p>
                      <a:r>
                        <a:rPr lang="en-US" sz="1400" dirty="0" smtClean="0"/>
                        <a:t>Extracurricular</a:t>
                      </a:r>
                      <a:endParaRPr lang="en-US" sz="1400" dirty="0"/>
                    </a:p>
                  </a:txBody>
                  <a:tcPr/>
                </a:tc>
                <a:tc>
                  <a:txBody>
                    <a:bodyPr/>
                    <a:lstStyle/>
                    <a:p>
                      <a:pPr algn="ctr"/>
                      <a:r>
                        <a:rPr lang="en-US" sz="1400" dirty="0" smtClean="0">
                          <a:latin typeface="+mj-lt"/>
                        </a:rPr>
                        <a:t>$     495,875</a:t>
                      </a:r>
                      <a:endParaRPr lang="en-US" sz="1400" dirty="0">
                        <a:latin typeface="+mj-lt"/>
                      </a:endParaRPr>
                    </a:p>
                  </a:txBody>
                  <a:tcPr/>
                </a:tc>
                <a:tc>
                  <a:txBody>
                    <a:bodyPr/>
                    <a:lstStyle/>
                    <a:p>
                      <a:pPr algn="ctr"/>
                      <a:r>
                        <a:rPr lang="en-US" sz="1400" dirty="0" smtClean="0">
                          <a:latin typeface="+mj-lt"/>
                        </a:rPr>
                        <a:t>$     521,355</a:t>
                      </a:r>
                      <a:endParaRPr lang="en-US" sz="1400" dirty="0">
                        <a:latin typeface="+mj-lt"/>
                      </a:endParaRPr>
                    </a:p>
                  </a:txBody>
                  <a:tcPr/>
                </a:tc>
                <a:tc>
                  <a:txBody>
                    <a:bodyPr/>
                    <a:lstStyle/>
                    <a:p>
                      <a:pPr algn="ctr"/>
                      <a:r>
                        <a:rPr lang="en-US" sz="1400" dirty="0" smtClean="0">
                          <a:latin typeface="+mj-lt"/>
                        </a:rPr>
                        <a:t>$     591,012</a:t>
                      </a:r>
                      <a:endParaRPr lang="en-US" sz="1400" dirty="0">
                        <a:latin typeface="+mj-lt"/>
                      </a:endParaRPr>
                    </a:p>
                  </a:txBody>
                  <a:tcPr/>
                </a:tc>
              </a:tr>
              <a:tr h="304800">
                <a:tc>
                  <a:txBody>
                    <a:bodyPr/>
                    <a:lstStyle/>
                    <a:p>
                      <a:r>
                        <a:rPr lang="en-US" sz="1400" dirty="0" smtClean="0"/>
                        <a:t>Special Education</a:t>
                      </a:r>
                      <a:endParaRPr lang="en-US" sz="1400" dirty="0"/>
                    </a:p>
                  </a:txBody>
                  <a:tcPr/>
                </a:tc>
                <a:tc>
                  <a:txBody>
                    <a:bodyPr/>
                    <a:lstStyle/>
                    <a:p>
                      <a:pPr algn="ctr"/>
                      <a:r>
                        <a:rPr lang="en-US" sz="1400" dirty="0" smtClean="0">
                          <a:latin typeface="+mj-lt"/>
                        </a:rPr>
                        <a:t>$     695,100</a:t>
                      </a:r>
                      <a:endParaRPr lang="en-US" sz="1400" dirty="0">
                        <a:latin typeface="+mj-lt"/>
                      </a:endParaRPr>
                    </a:p>
                  </a:txBody>
                  <a:tcPr/>
                </a:tc>
                <a:tc>
                  <a:txBody>
                    <a:bodyPr/>
                    <a:lstStyle/>
                    <a:p>
                      <a:pPr algn="ctr"/>
                      <a:r>
                        <a:rPr lang="en-US" sz="1400" dirty="0" smtClean="0">
                          <a:latin typeface="+mj-lt"/>
                        </a:rPr>
                        <a:t>$     752,925</a:t>
                      </a:r>
                      <a:endParaRPr lang="en-US" sz="1400" dirty="0">
                        <a:latin typeface="+mj-lt"/>
                      </a:endParaRPr>
                    </a:p>
                  </a:txBody>
                  <a:tcPr/>
                </a:tc>
                <a:tc>
                  <a:txBody>
                    <a:bodyPr/>
                    <a:lstStyle/>
                    <a:p>
                      <a:pPr algn="ctr"/>
                      <a:r>
                        <a:rPr lang="en-US" sz="1400" dirty="0" smtClean="0">
                          <a:latin typeface="+mj-lt"/>
                        </a:rPr>
                        <a:t>$     587,169</a:t>
                      </a:r>
                      <a:endParaRPr lang="en-US" sz="1400" dirty="0">
                        <a:latin typeface="+mj-lt"/>
                      </a:endParaRPr>
                    </a:p>
                  </a:txBody>
                  <a:tcPr/>
                </a:tc>
              </a:tr>
              <a:tr h="304800">
                <a:tc>
                  <a:txBody>
                    <a:bodyPr/>
                    <a:lstStyle/>
                    <a:p>
                      <a:r>
                        <a:rPr lang="en-US" sz="1400" dirty="0" smtClean="0"/>
                        <a:t>Food Service Program</a:t>
                      </a:r>
                      <a:endParaRPr lang="en-US" sz="1400" dirty="0"/>
                    </a:p>
                  </a:txBody>
                  <a:tcPr/>
                </a:tc>
                <a:tc>
                  <a:txBody>
                    <a:bodyPr/>
                    <a:lstStyle/>
                    <a:p>
                      <a:pPr algn="ctr"/>
                      <a:r>
                        <a:rPr lang="en-US" sz="1400" dirty="0" smtClean="0">
                          <a:latin typeface="+mj-lt"/>
                        </a:rPr>
                        <a:t>$     120,000</a:t>
                      </a:r>
                      <a:endParaRPr lang="en-US" sz="1400" dirty="0">
                        <a:latin typeface="+mj-lt"/>
                      </a:endParaRPr>
                    </a:p>
                  </a:txBody>
                  <a:tcPr/>
                </a:tc>
                <a:tc>
                  <a:txBody>
                    <a:bodyPr/>
                    <a:lstStyle/>
                    <a:p>
                      <a:pPr algn="ctr"/>
                      <a:r>
                        <a:rPr lang="en-US" sz="1400" dirty="0" smtClean="0">
                          <a:latin typeface="+mj-lt"/>
                        </a:rPr>
                        <a:t>$     135,750</a:t>
                      </a:r>
                      <a:endParaRPr lang="en-US" sz="1400" dirty="0">
                        <a:latin typeface="+mj-lt"/>
                      </a:endParaRPr>
                    </a:p>
                  </a:txBody>
                  <a:tcPr/>
                </a:tc>
                <a:tc>
                  <a:txBody>
                    <a:bodyPr/>
                    <a:lstStyle/>
                    <a:p>
                      <a:pPr algn="ctr"/>
                      <a:r>
                        <a:rPr lang="en-US" sz="1400" dirty="0" smtClean="0">
                          <a:latin typeface="+mj-lt"/>
                        </a:rPr>
                        <a:t>$     203,897</a:t>
                      </a:r>
                      <a:endParaRPr lang="en-US" sz="1400" dirty="0">
                        <a:latin typeface="+mj-lt"/>
                      </a:endParaRPr>
                    </a:p>
                  </a:txBody>
                  <a:tcPr/>
                </a:tc>
              </a:tr>
              <a:tr h="304800">
                <a:tc>
                  <a:txBody>
                    <a:bodyPr/>
                    <a:lstStyle/>
                    <a:p>
                      <a:r>
                        <a:rPr lang="en-US" sz="1400" dirty="0" smtClean="0"/>
                        <a:t>Family</a:t>
                      </a:r>
                      <a:r>
                        <a:rPr lang="en-US" sz="1400" baseline="0" dirty="0" smtClean="0"/>
                        <a:t> Resource Coordinator</a:t>
                      </a:r>
                      <a:endParaRPr lang="en-US" sz="1400" dirty="0"/>
                    </a:p>
                  </a:txBody>
                  <a:tcPr/>
                </a:tc>
                <a:tc>
                  <a:txBody>
                    <a:bodyPr/>
                    <a:lstStyle/>
                    <a:p>
                      <a:pPr algn="ctr"/>
                      <a:r>
                        <a:rPr lang="en-US" sz="1400" dirty="0" smtClean="0">
                          <a:latin typeface="+mj-lt"/>
                        </a:rPr>
                        <a:t>$               0</a:t>
                      </a:r>
                      <a:endParaRPr lang="en-US" sz="1400" dirty="0">
                        <a:latin typeface="+mj-lt"/>
                      </a:endParaRPr>
                    </a:p>
                  </a:txBody>
                  <a:tcPr/>
                </a:tc>
                <a:tc>
                  <a:txBody>
                    <a:bodyPr/>
                    <a:lstStyle/>
                    <a:p>
                      <a:pPr algn="ctr"/>
                      <a:r>
                        <a:rPr lang="en-US" sz="1400" dirty="0" smtClean="0">
                          <a:latin typeface="+mj-lt"/>
                        </a:rPr>
                        <a:t>$       52,900</a:t>
                      </a:r>
                      <a:endParaRPr lang="en-US" sz="1400" dirty="0">
                        <a:latin typeface="+mj-lt"/>
                      </a:endParaRPr>
                    </a:p>
                  </a:txBody>
                  <a:tcPr/>
                </a:tc>
                <a:tc>
                  <a:txBody>
                    <a:bodyPr/>
                    <a:lstStyle/>
                    <a:p>
                      <a:pPr algn="ctr"/>
                      <a:r>
                        <a:rPr lang="en-US" sz="1400" dirty="0" smtClean="0">
                          <a:latin typeface="+mj-lt"/>
                        </a:rPr>
                        <a:t>$       40,000</a:t>
                      </a:r>
                      <a:endParaRPr lang="en-US" sz="1400" dirty="0">
                        <a:latin typeface="+mj-lt"/>
                      </a:endParaRPr>
                    </a:p>
                  </a:txBody>
                  <a:tcPr/>
                </a:tc>
              </a:tr>
              <a:tr h="304800">
                <a:tc>
                  <a:txBody>
                    <a:bodyPr/>
                    <a:lstStyle/>
                    <a:p>
                      <a:r>
                        <a:rPr lang="en-US" sz="1400" dirty="0" smtClean="0"/>
                        <a:t>To/From Transportation</a:t>
                      </a:r>
                      <a:endParaRPr lang="en-US" sz="1400" dirty="0"/>
                    </a:p>
                  </a:txBody>
                  <a:tcPr/>
                </a:tc>
                <a:tc>
                  <a:txBody>
                    <a:bodyPr/>
                    <a:lstStyle/>
                    <a:p>
                      <a:pPr algn="ctr"/>
                      <a:r>
                        <a:rPr lang="en-US" sz="1400" dirty="0" smtClean="0">
                          <a:latin typeface="+mj-lt"/>
                        </a:rPr>
                        <a:t>$      65,000</a:t>
                      </a:r>
                      <a:endParaRPr lang="en-US" sz="1400" dirty="0">
                        <a:latin typeface="+mj-lt"/>
                      </a:endParaRPr>
                    </a:p>
                  </a:txBody>
                  <a:tcPr/>
                </a:tc>
                <a:tc>
                  <a:txBody>
                    <a:bodyPr/>
                    <a:lstStyle/>
                    <a:p>
                      <a:pPr algn="ctr"/>
                      <a:r>
                        <a:rPr lang="en-US" sz="1400" dirty="0" smtClean="0">
                          <a:latin typeface="+mj-lt"/>
                        </a:rPr>
                        <a:t>$     173,850</a:t>
                      </a:r>
                      <a:endParaRPr lang="en-US" sz="1400" dirty="0">
                        <a:latin typeface="+mj-lt"/>
                      </a:endParaRPr>
                    </a:p>
                  </a:txBody>
                  <a:tcPr/>
                </a:tc>
                <a:tc>
                  <a:txBody>
                    <a:bodyPr/>
                    <a:lstStyle/>
                    <a:p>
                      <a:pPr algn="ctr"/>
                      <a:r>
                        <a:rPr lang="en-US" sz="1400" dirty="0" smtClean="0">
                          <a:latin typeface="+mj-lt"/>
                        </a:rPr>
                        <a:t>$     189,858</a:t>
                      </a:r>
                      <a:endParaRPr lang="en-US" sz="1400" dirty="0">
                        <a:latin typeface="+mj-lt"/>
                      </a:endParaRPr>
                    </a:p>
                  </a:txBody>
                  <a:tcPr/>
                </a:tc>
              </a:tr>
              <a:tr h="304800">
                <a:tc>
                  <a:txBody>
                    <a:bodyPr/>
                    <a:lstStyle/>
                    <a:p>
                      <a:r>
                        <a:rPr lang="en-US" sz="1400" dirty="0" smtClean="0"/>
                        <a:t>KWRL</a:t>
                      </a:r>
                      <a:r>
                        <a:rPr lang="en-US" sz="1400" baseline="0" dirty="0" smtClean="0"/>
                        <a:t> Bus Purchase/Capital </a:t>
                      </a:r>
                      <a:r>
                        <a:rPr lang="en-US" sz="1400" baseline="0" dirty="0" err="1" smtClean="0"/>
                        <a:t>Alloc</a:t>
                      </a:r>
                      <a:endParaRPr lang="en-US" sz="1400" dirty="0"/>
                    </a:p>
                  </a:txBody>
                  <a:tcPr/>
                </a:tc>
                <a:tc>
                  <a:txBody>
                    <a:bodyPr/>
                    <a:lstStyle/>
                    <a:p>
                      <a:pPr algn="ctr"/>
                      <a:r>
                        <a:rPr lang="en-US" sz="1400" dirty="0" smtClean="0">
                          <a:latin typeface="+mj-lt"/>
                        </a:rPr>
                        <a:t>$      18,860      </a:t>
                      </a:r>
                      <a:endParaRPr lang="en-US" sz="1400" dirty="0">
                        <a:latin typeface="+mj-lt"/>
                      </a:endParaRPr>
                    </a:p>
                  </a:txBody>
                  <a:tcPr/>
                </a:tc>
                <a:tc>
                  <a:txBody>
                    <a:bodyPr/>
                    <a:lstStyle/>
                    <a:p>
                      <a:pPr algn="ctr"/>
                      <a:r>
                        <a:rPr lang="en-US" sz="1400" dirty="0" smtClean="0">
                          <a:latin typeface="+mj-lt"/>
                        </a:rPr>
                        <a:t>$      102,880      </a:t>
                      </a:r>
                      <a:endParaRPr lang="en-US" sz="1400" dirty="0">
                        <a:latin typeface="+mj-lt"/>
                      </a:endParaRPr>
                    </a:p>
                  </a:txBody>
                  <a:tcPr/>
                </a:tc>
                <a:tc>
                  <a:txBody>
                    <a:bodyPr/>
                    <a:lstStyle/>
                    <a:p>
                      <a:pPr algn="ctr"/>
                      <a:r>
                        <a:rPr lang="en-US" sz="1400" dirty="0" smtClean="0">
                          <a:latin typeface="+mj-lt"/>
                        </a:rPr>
                        <a:t>$      165,375      </a:t>
                      </a:r>
                      <a:endParaRPr lang="en-US" sz="1400" dirty="0">
                        <a:latin typeface="+mj-lt"/>
                      </a:endParaRPr>
                    </a:p>
                  </a:txBody>
                  <a:tcPr/>
                </a:tc>
              </a:tr>
            </a:tbl>
          </a:graphicData>
        </a:graphic>
      </p:graphicFrame>
      <p:sp>
        <p:nvSpPr>
          <p:cNvPr id="5" name="TextBox 1"/>
          <p:cNvSpPr txBox="1"/>
          <p:nvPr/>
        </p:nvSpPr>
        <p:spPr>
          <a:xfrm>
            <a:off x="5181600" y="5715000"/>
            <a:ext cx="3657600" cy="990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sz="14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599" y="609600"/>
            <a:ext cx="6347713" cy="868361"/>
          </a:xfrm>
        </p:spPr>
        <p:txBody>
          <a:bodyPr>
            <a:normAutofit fontScale="90000"/>
          </a:bodyPr>
          <a:lstStyle/>
          <a:p>
            <a:r>
              <a:rPr lang="en-US" dirty="0" smtClean="0"/>
              <a:t>Transportation &amp; Food Service </a:t>
            </a:r>
            <a:endParaRPr lang="en-US" dirty="0"/>
          </a:p>
        </p:txBody>
      </p:sp>
      <p:sp>
        <p:nvSpPr>
          <p:cNvPr id="5" name="Text Placeholder 4"/>
          <p:cNvSpPr>
            <a:spLocks noGrp="1"/>
          </p:cNvSpPr>
          <p:nvPr>
            <p:ph type="body" idx="1"/>
          </p:nvPr>
        </p:nvSpPr>
        <p:spPr>
          <a:xfrm>
            <a:off x="381000" y="1676400"/>
            <a:ext cx="4040188" cy="487362"/>
          </a:xfrm>
        </p:spPr>
        <p:style>
          <a:lnRef idx="1">
            <a:schemeClr val="dk1"/>
          </a:lnRef>
          <a:fillRef idx="2">
            <a:schemeClr val="dk1"/>
          </a:fillRef>
          <a:effectRef idx="1">
            <a:schemeClr val="dk1"/>
          </a:effectRef>
          <a:fontRef idx="minor">
            <a:schemeClr val="dk1"/>
          </a:fontRef>
        </p:style>
        <p:txBody>
          <a:bodyPr/>
          <a:lstStyle/>
          <a:p>
            <a:r>
              <a:rPr lang="en-US" dirty="0" smtClean="0">
                <a:solidFill>
                  <a:schemeClr val="bg1"/>
                </a:solidFill>
              </a:rPr>
              <a:t>Transportation Revenues/Expend</a:t>
            </a:r>
            <a:endParaRPr lang="en-US" dirty="0"/>
          </a:p>
        </p:txBody>
      </p:sp>
      <p:graphicFrame>
        <p:nvGraphicFramePr>
          <p:cNvPr id="11" name="Content Placeholder 10"/>
          <p:cNvGraphicFramePr>
            <a:graphicFrameLocks noGrp="1"/>
          </p:cNvGraphicFramePr>
          <p:nvPr>
            <p:ph sz="half" idx="2"/>
            <p:extLst>
              <p:ext uri="{D42A27DB-BD31-4B8C-83A1-F6EECF244321}">
                <p14:modId xmlns:p14="http://schemas.microsoft.com/office/powerpoint/2010/main" val="3514589679"/>
              </p:ext>
            </p:extLst>
          </p:nvPr>
        </p:nvGraphicFramePr>
        <p:xfrm>
          <a:off x="609599" y="2362201"/>
          <a:ext cx="3090863" cy="3706598"/>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6"/>
          <p:cNvSpPr>
            <a:spLocks noGrp="1"/>
          </p:cNvSpPr>
          <p:nvPr>
            <p:ph type="body" sz="quarter" idx="3"/>
          </p:nvPr>
        </p:nvSpPr>
        <p:spPr>
          <a:xfrm>
            <a:off x="4800600" y="1676400"/>
            <a:ext cx="3886200" cy="487680"/>
          </a:xfrm>
        </p:spPr>
        <p:style>
          <a:lnRef idx="1">
            <a:schemeClr val="dk1"/>
          </a:lnRef>
          <a:fillRef idx="2">
            <a:schemeClr val="dk1"/>
          </a:fillRef>
          <a:effectRef idx="1">
            <a:schemeClr val="dk1"/>
          </a:effectRef>
          <a:fontRef idx="minor">
            <a:schemeClr val="dk1"/>
          </a:fontRef>
        </p:style>
        <p:txBody>
          <a:bodyPr/>
          <a:lstStyle/>
          <a:p>
            <a:r>
              <a:rPr lang="en-US" dirty="0" smtClean="0">
                <a:solidFill>
                  <a:schemeClr val="bg1"/>
                </a:solidFill>
              </a:rPr>
              <a:t>Food Service Revenues/Expend</a:t>
            </a:r>
            <a:endParaRPr lang="en-US" dirty="0">
              <a:solidFill>
                <a:schemeClr val="bg1"/>
              </a:solidFill>
            </a:endParaRPr>
          </a:p>
        </p:txBody>
      </p:sp>
      <p:graphicFrame>
        <p:nvGraphicFramePr>
          <p:cNvPr id="16" name="Content Placeholder 15"/>
          <p:cNvGraphicFramePr>
            <a:graphicFrameLocks noGrp="1"/>
          </p:cNvGraphicFramePr>
          <p:nvPr>
            <p:ph sz="quarter" idx="4"/>
            <p:extLst>
              <p:ext uri="{D42A27DB-BD31-4B8C-83A1-F6EECF244321}">
                <p14:modId xmlns:p14="http://schemas.microsoft.com/office/powerpoint/2010/main" val="124317428"/>
              </p:ext>
            </p:extLst>
          </p:nvPr>
        </p:nvGraphicFramePr>
        <p:xfrm>
          <a:off x="5198268" y="2401332"/>
          <a:ext cx="3090863" cy="367982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bg/>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7" grpId="0" build="p" animBg="1"/>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39284F-3E7E-4619-B227-396E2CB9BD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10325</TotalTime>
  <Words>1356</Words>
  <Application>Microsoft Office PowerPoint</Application>
  <PresentationFormat>On-screen Show (4:3)</PresentationFormat>
  <Paragraphs>369</Paragraphs>
  <Slides>18</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Century Gothic</vt:lpstr>
      <vt:lpstr>Geneva</vt:lpstr>
      <vt:lpstr>Trebuchet MS</vt:lpstr>
      <vt:lpstr>Wingdings 3</vt:lpstr>
      <vt:lpstr>Facet</vt:lpstr>
      <vt:lpstr>Woodland School District 2018-2019 BUDGET Summary</vt:lpstr>
      <vt:lpstr>Historical Fund Balance Summary</vt:lpstr>
      <vt:lpstr>2018-19 Budget Highlights</vt:lpstr>
      <vt:lpstr>2018-19 Budget Highlights - Continued</vt:lpstr>
      <vt:lpstr>Historical GF Revenues by Type</vt:lpstr>
      <vt:lpstr>General Fund Expenditures – 17-18</vt:lpstr>
      <vt:lpstr>Historical Expenditures by Object</vt:lpstr>
      <vt:lpstr>Levy Dollars</vt:lpstr>
      <vt:lpstr>Transportation &amp; Food Service </vt:lpstr>
      <vt:lpstr>Before and After School Care</vt:lpstr>
      <vt:lpstr>Enrollment History – Budget to Actual</vt:lpstr>
      <vt:lpstr>Certificated Staff</vt:lpstr>
      <vt:lpstr>Classified Staff</vt:lpstr>
      <vt:lpstr>Other Funds</vt:lpstr>
      <vt:lpstr>CCAPITAL PROJECTS FUND</vt:lpstr>
      <vt:lpstr>DEBT SERVICE FUND</vt:lpstr>
      <vt:lpstr>ASB FUND</vt:lpstr>
      <vt:lpstr>TRANSPORTATION VEHICLE FUND</vt:lpstr>
    </vt:vector>
  </TitlesOfParts>
  <Company>Camas School District #117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Camas School District Year End Summary</dc:title>
  <dc:creator>donna.gregg</dc:creator>
  <cp:lastModifiedBy>Brown, Stacy</cp:lastModifiedBy>
  <cp:revision>612</cp:revision>
  <cp:lastPrinted>2017-08-14T23:58:02Z</cp:lastPrinted>
  <dcterms:created xsi:type="dcterms:W3CDTF">2010-10-18T22:51:52Z</dcterms:created>
  <dcterms:modified xsi:type="dcterms:W3CDTF">2018-08-10T21:24:36Z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TC101951911</vt:lpwstr>
  </property>
</Properties>
</file>